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257" r:id="rId3"/>
    <p:sldId id="267" r:id="rId4"/>
    <p:sldId id="258" r:id="rId5"/>
    <p:sldId id="268" r:id="rId6"/>
    <p:sldId id="271" r:id="rId7"/>
    <p:sldId id="269" r:id="rId8"/>
    <p:sldId id="272" r:id="rId9"/>
    <p:sldId id="273" r:id="rId10"/>
    <p:sldId id="276" r:id="rId11"/>
    <p:sldId id="275" r:id="rId12"/>
    <p:sldId id="27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06" autoAdjust="0"/>
  </p:normalViewPr>
  <p:slideViewPr>
    <p:cSldViewPr>
      <p:cViewPr varScale="1">
        <p:scale>
          <a:sx n="114" d="100"/>
          <a:sy n="114" d="100"/>
        </p:scale>
        <p:origin x="414" y="102"/>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978668-E029-4B47-8C2F-E48F9DCEB1FB}"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7C780AA0-D6CB-4E16-AA2B-210B10C638B9}">
      <dgm:prSet/>
      <dgm:spPr/>
      <dgm:t>
        <a:bodyPr/>
        <a:lstStyle/>
        <a:p>
          <a:r>
            <a:rPr lang="en-US" dirty="0">
              <a:latin typeface="Arial" panose="020B0604020202020204" pitchFamily="34" charset="0"/>
              <a:cs typeface="Arial" panose="020B0604020202020204" pitchFamily="34" charset="0"/>
            </a:rPr>
            <a:t>A foods distributor is interested in importing and delivering autochthonous Peruvian groceries and produce to Peruvian restaurants in United States</a:t>
          </a:r>
          <a:r>
            <a:rPr lang="en-US" dirty="0"/>
            <a:t>. </a:t>
          </a:r>
        </a:p>
      </dgm:t>
    </dgm:pt>
    <dgm:pt modelId="{EAD83314-F486-4505-9AE3-E31F44388286}" type="parTrans" cxnId="{54BBD34D-2A1E-40C6-BC17-FB46BB833E8F}">
      <dgm:prSet/>
      <dgm:spPr/>
      <dgm:t>
        <a:bodyPr/>
        <a:lstStyle/>
        <a:p>
          <a:endParaRPr lang="en-US"/>
        </a:p>
      </dgm:t>
    </dgm:pt>
    <dgm:pt modelId="{665E54CF-F432-4559-BAAD-F2C6BDBB54D5}" type="sibTrans" cxnId="{54BBD34D-2A1E-40C6-BC17-FB46BB833E8F}">
      <dgm:prSet/>
      <dgm:spPr/>
      <dgm:t>
        <a:bodyPr/>
        <a:lstStyle/>
        <a:p>
          <a:endParaRPr lang="en-US"/>
        </a:p>
      </dgm:t>
    </dgm:pt>
    <dgm:pt modelId="{5392C642-6D5C-4469-A18B-EDE28A70FCCE}">
      <dgm:prSet custT="1"/>
      <dgm:spPr/>
      <dgm:t>
        <a:bodyPr/>
        <a:lstStyle/>
        <a:p>
          <a:r>
            <a:rPr lang="en-US" sz="1600" dirty="0">
              <a:latin typeface="Arial" panose="020B0604020202020204" pitchFamily="34" charset="0"/>
              <a:cs typeface="Arial" panose="020B0604020202020204" pitchFamily="34" charset="0"/>
            </a:rPr>
            <a:t>He is not sure where to start his business and would like to know:</a:t>
          </a:r>
        </a:p>
      </dgm:t>
    </dgm:pt>
    <dgm:pt modelId="{26C51BB2-5C49-4B2F-9A45-861ECB1011C2}" type="parTrans" cxnId="{906507A6-DC21-4D47-8D9A-4A73F7EF2D6E}">
      <dgm:prSet/>
      <dgm:spPr/>
      <dgm:t>
        <a:bodyPr/>
        <a:lstStyle/>
        <a:p>
          <a:endParaRPr lang="en-US"/>
        </a:p>
      </dgm:t>
    </dgm:pt>
    <dgm:pt modelId="{A6D6B611-C93C-42F3-9F2E-2635C94F2B18}" type="sibTrans" cxnId="{906507A6-DC21-4D47-8D9A-4A73F7EF2D6E}">
      <dgm:prSet/>
      <dgm:spPr/>
      <dgm:t>
        <a:bodyPr/>
        <a:lstStyle/>
        <a:p>
          <a:endParaRPr lang="en-US"/>
        </a:p>
      </dgm:t>
    </dgm:pt>
    <dgm:pt modelId="{C3978821-5836-40A0-A92B-28108A67F06E}">
      <dgm:prSet custT="1"/>
      <dgm:spPr/>
      <dgm:t>
        <a:bodyPr/>
        <a:lstStyle/>
        <a:p>
          <a:r>
            <a:rPr lang="en-US" sz="1600" dirty="0">
              <a:latin typeface="Arial" panose="020B0604020202020204" pitchFamily="34" charset="0"/>
              <a:cs typeface="Arial" panose="020B0604020202020204" pitchFamily="34" charset="0"/>
            </a:rPr>
            <a:t>What are the top 5 cities by population</a:t>
          </a:r>
        </a:p>
      </dgm:t>
    </dgm:pt>
    <dgm:pt modelId="{C07965DF-3C65-443E-B5E2-588B6F6B0E1B}" type="parTrans" cxnId="{78B1C71D-E13E-4163-9622-FD36EB4CADB9}">
      <dgm:prSet/>
      <dgm:spPr/>
      <dgm:t>
        <a:bodyPr/>
        <a:lstStyle/>
        <a:p>
          <a:endParaRPr lang="en-US"/>
        </a:p>
      </dgm:t>
    </dgm:pt>
    <dgm:pt modelId="{CA16AAD7-7A70-4249-8AE9-198F2F9399C6}" type="sibTrans" cxnId="{78B1C71D-E13E-4163-9622-FD36EB4CADB9}">
      <dgm:prSet/>
      <dgm:spPr/>
      <dgm:t>
        <a:bodyPr/>
        <a:lstStyle/>
        <a:p>
          <a:endParaRPr lang="en-US"/>
        </a:p>
      </dgm:t>
    </dgm:pt>
    <dgm:pt modelId="{7337DF26-43E4-4FF5-8D21-958B50004E9B}">
      <dgm:prSet custT="1"/>
      <dgm:spPr/>
      <dgm:t>
        <a:bodyPr/>
        <a:lstStyle/>
        <a:p>
          <a:r>
            <a:rPr lang="en-US" sz="1600" dirty="0">
              <a:latin typeface="Arial" panose="020B0604020202020204" pitchFamily="34" charset="0"/>
              <a:cs typeface="Arial" panose="020B0604020202020204" pitchFamily="34" charset="0"/>
            </a:rPr>
            <a:t>What city has the lowest restaurant </a:t>
          </a:r>
          <a:r>
            <a:rPr lang="en-US" sz="1600" b="0" i="0" dirty="0">
              <a:latin typeface="Arial" panose="020B0604020202020204" pitchFamily="34" charset="0"/>
              <a:cs typeface="Arial" panose="020B0604020202020204" pitchFamily="34" charset="0"/>
            </a:rPr>
            <a:t>mean distances to their mean coordinates, so he can maximize the food delivery process.</a:t>
          </a:r>
          <a:endParaRPr lang="en-US" sz="1600" dirty="0">
            <a:latin typeface="Arial" panose="020B0604020202020204" pitchFamily="34" charset="0"/>
            <a:cs typeface="Arial" panose="020B0604020202020204" pitchFamily="34" charset="0"/>
          </a:endParaRPr>
        </a:p>
      </dgm:t>
    </dgm:pt>
    <dgm:pt modelId="{BC0CC4BD-82D7-43EC-AE22-63F6EB6C1C45}" type="parTrans" cxnId="{128DAAC7-0184-4B7C-8424-E01F99C13B32}">
      <dgm:prSet/>
      <dgm:spPr/>
      <dgm:t>
        <a:bodyPr/>
        <a:lstStyle/>
        <a:p>
          <a:endParaRPr lang="en-US"/>
        </a:p>
      </dgm:t>
    </dgm:pt>
    <dgm:pt modelId="{B8B9FC47-8309-4114-A628-C66233DC58F0}" type="sibTrans" cxnId="{128DAAC7-0184-4B7C-8424-E01F99C13B32}">
      <dgm:prSet/>
      <dgm:spPr/>
      <dgm:t>
        <a:bodyPr/>
        <a:lstStyle/>
        <a:p>
          <a:endParaRPr lang="en-US"/>
        </a:p>
      </dgm:t>
    </dgm:pt>
    <dgm:pt modelId="{800097B3-C651-477A-8D42-B85CAAF326E0}">
      <dgm:prSet custT="1"/>
      <dgm:spPr/>
      <dgm:t>
        <a:bodyPr/>
        <a:lstStyle/>
        <a:p>
          <a:r>
            <a:rPr lang="en-US" sz="1600" dirty="0">
              <a:latin typeface="Arial" panose="020B0604020202020204" pitchFamily="34" charset="0"/>
              <a:cs typeface="Arial" panose="020B0604020202020204" pitchFamily="34" charset="0"/>
            </a:rPr>
            <a:t>With that information, what is the best two city for his business according to his requirements above.</a:t>
          </a:r>
        </a:p>
      </dgm:t>
    </dgm:pt>
    <dgm:pt modelId="{0A263889-A89D-4214-9183-E2EEFFC39EE4}" type="parTrans" cxnId="{B4F2E08D-9024-4E62-987D-167A97F85652}">
      <dgm:prSet/>
      <dgm:spPr/>
      <dgm:t>
        <a:bodyPr/>
        <a:lstStyle/>
        <a:p>
          <a:endParaRPr lang="en-US"/>
        </a:p>
      </dgm:t>
    </dgm:pt>
    <dgm:pt modelId="{4EC6F9D3-C620-4D7E-89EB-B10CDF3E68B0}" type="sibTrans" cxnId="{B4F2E08D-9024-4E62-987D-167A97F85652}">
      <dgm:prSet/>
      <dgm:spPr/>
      <dgm:t>
        <a:bodyPr/>
        <a:lstStyle/>
        <a:p>
          <a:endParaRPr lang="en-US"/>
        </a:p>
      </dgm:t>
    </dgm:pt>
    <dgm:pt modelId="{E3AD5C0C-C4F2-4296-9DE6-B98F00E94F7F}" type="pres">
      <dgm:prSet presAssocID="{5D978668-E029-4B47-8C2F-E48F9DCEB1FB}" presName="vert0" presStyleCnt="0">
        <dgm:presLayoutVars>
          <dgm:dir/>
          <dgm:animOne val="branch"/>
          <dgm:animLvl val="lvl"/>
        </dgm:presLayoutVars>
      </dgm:prSet>
      <dgm:spPr/>
    </dgm:pt>
    <dgm:pt modelId="{C4F634F0-26A4-4B85-A8F0-F12C686CE845}" type="pres">
      <dgm:prSet presAssocID="{7C780AA0-D6CB-4E16-AA2B-210B10C638B9}" presName="thickLine" presStyleLbl="alignNode1" presStyleIdx="0" presStyleCnt="5"/>
      <dgm:spPr/>
    </dgm:pt>
    <dgm:pt modelId="{B21AA610-33EC-4A7C-B85F-52ECF78AF85F}" type="pres">
      <dgm:prSet presAssocID="{7C780AA0-D6CB-4E16-AA2B-210B10C638B9}" presName="horz1" presStyleCnt="0"/>
      <dgm:spPr/>
    </dgm:pt>
    <dgm:pt modelId="{8E6F165F-E831-492A-9301-875BEB3EE638}" type="pres">
      <dgm:prSet presAssocID="{7C780AA0-D6CB-4E16-AA2B-210B10C638B9}" presName="tx1" presStyleLbl="revTx" presStyleIdx="0" presStyleCnt="5"/>
      <dgm:spPr/>
    </dgm:pt>
    <dgm:pt modelId="{7A8335D8-D453-4DF6-9F30-5024B8A9C8C9}" type="pres">
      <dgm:prSet presAssocID="{7C780AA0-D6CB-4E16-AA2B-210B10C638B9}" presName="vert1" presStyleCnt="0"/>
      <dgm:spPr/>
    </dgm:pt>
    <dgm:pt modelId="{05F5A5DA-94BA-4844-8247-0744CF201A70}" type="pres">
      <dgm:prSet presAssocID="{5392C642-6D5C-4469-A18B-EDE28A70FCCE}" presName="thickLine" presStyleLbl="alignNode1" presStyleIdx="1" presStyleCnt="5"/>
      <dgm:spPr/>
    </dgm:pt>
    <dgm:pt modelId="{DAE1C882-E5BE-4A7C-B9C7-B5FEB54AE710}" type="pres">
      <dgm:prSet presAssocID="{5392C642-6D5C-4469-A18B-EDE28A70FCCE}" presName="horz1" presStyleCnt="0"/>
      <dgm:spPr/>
    </dgm:pt>
    <dgm:pt modelId="{C608C1EE-E40D-4F6D-A051-EB13C2A7439A}" type="pres">
      <dgm:prSet presAssocID="{5392C642-6D5C-4469-A18B-EDE28A70FCCE}" presName="tx1" presStyleLbl="revTx" presStyleIdx="1" presStyleCnt="5"/>
      <dgm:spPr/>
    </dgm:pt>
    <dgm:pt modelId="{07B5227F-608D-43C6-8AD2-613A7CDD9D84}" type="pres">
      <dgm:prSet presAssocID="{5392C642-6D5C-4469-A18B-EDE28A70FCCE}" presName="vert1" presStyleCnt="0"/>
      <dgm:spPr/>
    </dgm:pt>
    <dgm:pt modelId="{34F0AA4A-697C-47B3-8CCD-388ABA13F9F7}" type="pres">
      <dgm:prSet presAssocID="{C3978821-5836-40A0-A92B-28108A67F06E}" presName="thickLine" presStyleLbl="alignNode1" presStyleIdx="2" presStyleCnt="5"/>
      <dgm:spPr/>
    </dgm:pt>
    <dgm:pt modelId="{0437DE02-AE81-40D7-821D-7654BDDDD956}" type="pres">
      <dgm:prSet presAssocID="{C3978821-5836-40A0-A92B-28108A67F06E}" presName="horz1" presStyleCnt="0"/>
      <dgm:spPr/>
    </dgm:pt>
    <dgm:pt modelId="{D435C0BC-4F3D-49AB-8205-D2681828CD8B}" type="pres">
      <dgm:prSet presAssocID="{C3978821-5836-40A0-A92B-28108A67F06E}" presName="tx1" presStyleLbl="revTx" presStyleIdx="2" presStyleCnt="5"/>
      <dgm:spPr/>
    </dgm:pt>
    <dgm:pt modelId="{0A1993F7-89B4-48CB-A88B-EF6414D8E243}" type="pres">
      <dgm:prSet presAssocID="{C3978821-5836-40A0-A92B-28108A67F06E}" presName="vert1" presStyleCnt="0"/>
      <dgm:spPr/>
    </dgm:pt>
    <dgm:pt modelId="{A38E2E16-E792-4368-BADE-89C9B380CE7E}" type="pres">
      <dgm:prSet presAssocID="{7337DF26-43E4-4FF5-8D21-958B50004E9B}" presName="thickLine" presStyleLbl="alignNode1" presStyleIdx="3" presStyleCnt="5"/>
      <dgm:spPr/>
    </dgm:pt>
    <dgm:pt modelId="{B4F18F4E-1383-4DB5-82D7-6522AA7B922F}" type="pres">
      <dgm:prSet presAssocID="{7337DF26-43E4-4FF5-8D21-958B50004E9B}" presName="horz1" presStyleCnt="0"/>
      <dgm:spPr/>
    </dgm:pt>
    <dgm:pt modelId="{50D1A387-3CDA-4FE7-A675-54B2AF1748DB}" type="pres">
      <dgm:prSet presAssocID="{7337DF26-43E4-4FF5-8D21-958B50004E9B}" presName="tx1" presStyleLbl="revTx" presStyleIdx="3" presStyleCnt="5"/>
      <dgm:spPr/>
    </dgm:pt>
    <dgm:pt modelId="{831FFF79-E22C-487F-AC92-AF53B0A2E78A}" type="pres">
      <dgm:prSet presAssocID="{7337DF26-43E4-4FF5-8D21-958B50004E9B}" presName="vert1" presStyleCnt="0"/>
      <dgm:spPr/>
    </dgm:pt>
    <dgm:pt modelId="{CC113887-32F7-4957-9397-B575C20DF611}" type="pres">
      <dgm:prSet presAssocID="{800097B3-C651-477A-8D42-B85CAAF326E0}" presName="thickLine" presStyleLbl="alignNode1" presStyleIdx="4" presStyleCnt="5"/>
      <dgm:spPr/>
    </dgm:pt>
    <dgm:pt modelId="{6041FC24-56EB-4FA3-9D75-59C37A012BD8}" type="pres">
      <dgm:prSet presAssocID="{800097B3-C651-477A-8D42-B85CAAF326E0}" presName="horz1" presStyleCnt="0"/>
      <dgm:spPr/>
    </dgm:pt>
    <dgm:pt modelId="{99C880E8-1E54-41D2-9266-459AD61BD5DD}" type="pres">
      <dgm:prSet presAssocID="{800097B3-C651-477A-8D42-B85CAAF326E0}" presName="tx1" presStyleLbl="revTx" presStyleIdx="4" presStyleCnt="5"/>
      <dgm:spPr/>
    </dgm:pt>
    <dgm:pt modelId="{6ACF26ED-E80A-4DED-AE8E-568697670B04}" type="pres">
      <dgm:prSet presAssocID="{800097B3-C651-477A-8D42-B85CAAF326E0}" presName="vert1" presStyleCnt="0"/>
      <dgm:spPr/>
    </dgm:pt>
  </dgm:ptLst>
  <dgm:cxnLst>
    <dgm:cxn modelId="{78B1C71D-E13E-4163-9622-FD36EB4CADB9}" srcId="{5D978668-E029-4B47-8C2F-E48F9DCEB1FB}" destId="{C3978821-5836-40A0-A92B-28108A67F06E}" srcOrd="2" destOrd="0" parTransId="{C07965DF-3C65-443E-B5E2-588B6F6B0E1B}" sibTransId="{CA16AAD7-7A70-4249-8AE9-198F2F9399C6}"/>
    <dgm:cxn modelId="{DF053F63-0A47-424D-8E29-E514418D0515}" type="presOf" srcId="{C3978821-5836-40A0-A92B-28108A67F06E}" destId="{D435C0BC-4F3D-49AB-8205-D2681828CD8B}" srcOrd="0" destOrd="0" presId="urn:microsoft.com/office/officeart/2008/layout/LinedList"/>
    <dgm:cxn modelId="{54BBD34D-2A1E-40C6-BC17-FB46BB833E8F}" srcId="{5D978668-E029-4B47-8C2F-E48F9DCEB1FB}" destId="{7C780AA0-D6CB-4E16-AA2B-210B10C638B9}" srcOrd="0" destOrd="0" parTransId="{EAD83314-F486-4505-9AE3-E31F44388286}" sibTransId="{665E54CF-F432-4559-BAAD-F2C6BDBB54D5}"/>
    <dgm:cxn modelId="{884A5786-2118-4B24-8914-6B3BDB01DE36}" type="presOf" srcId="{800097B3-C651-477A-8D42-B85CAAF326E0}" destId="{99C880E8-1E54-41D2-9266-459AD61BD5DD}" srcOrd="0" destOrd="0" presId="urn:microsoft.com/office/officeart/2008/layout/LinedList"/>
    <dgm:cxn modelId="{B4F2E08D-9024-4E62-987D-167A97F85652}" srcId="{5D978668-E029-4B47-8C2F-E48F9DCEB1FB}" destId="{800097B3-C651-477A-8D42-B85CAAF326E0}" srcOrd="4" destOrd="0" parTransId="{0A263889-A89D-4214-9183-E2EEFFC39EE4}" sibTransId="{4EC6F9D3-C620-4D7E-89EB-B10CDF3E68B0}"/>
    <dgm:cxn modelId="{3B0EC792-CDAE-4164-AE07-277A65DDB4E8}" type="presOf" srcId="{7C780AA0-D6CB-4E16-AA2B-210B10C638B9}" destId="{8E6F165F-E831-492A-9301-875BEB3EE638}" srcOrd="0" destOrd="0" presId="urn:microsoft.com/office/officeart/2008/layout/LinedList"/>
    <dgm:cxn modelId="{906507A6-DC21-4D47-8D9A-4A73F7EF2D6E}" srcId="{5D978668-E029-4B47-8C2F-E48F9DCEB1FB}" destId="{5392C642-6D5C-4469-A18B-EDE28A70FCCE}" srcOrd="1" destOrd="0" parTransId="{26C51BB2-5C49-4B2F-9A45-861ECB1011C2}" sibTransId="{A6D6B611-C93C-42F3-9F2E-2635C94F2B18}"/>
    <dgm:cxn modelId="{128DAAC7-0184-4B7C-8424-E01F99C13B32}" srcId="{5D978668-E029-4B47-8C2F-E48F9DCEB1FB}" destId="{7337DF26-43E4-4FF5-8D21-958B50004E9B}" srcOrd="3" destOrd="0" parTransId="{BC0CC4BD-82D7-43EC-AE22-63F6EB6C1C45}" sibTransId="{B8B9FC47-8309-4114-A628-C66233DC58F0}"/>
    <dgm:cxn modelId="{455B9ED6-97F7-452B-8AC5-9094197120C8}" type="presOf" srcId="{5392C642-6D5C-4469-A18B-EDE28A70FCCE}" destId="{C608C1EE-E40D-4F6D-A051-EB13C2A7439A}" srcOrd="0" destOrd="0" presId="urn:microsoft.com/office/officeart/2008/layout/LinedList"/>
    <dgm:cxn modelId="{FF1B2DEB-2448-4FE9-AE73-16149E6B1EA4}" type="presOf" srcId="{5D978668-E029-4B47-8C2F-E48F9DCEB1FB}" destId="{E3AD5C0C-C4F2-4296-9DE6-B98F00E94F7F}" srcOrd="0" destOrd="0" presId="urn:microsoft.com/office/officeart/2008/layout/LinedList"/>
    <dgm:cxn modelId="{237A30FA-D3EA-4083-9A1F-20063853253C}" type="presOf" srcId="{7337DF26-43E4-4FF5-8D21-958B50004E9B}" destId="{50D1A387-3CDA-4FE7-A675-54B2AF1748DB}" srcOrd="0" destOrd="0" presId="urn:microsoft.com/office/officeart/2008/layout/LinedList"/>
    <dgm:cxn modelId="{A2CEC0EC-3FB6-46EA-9FA0-99C87F4C9F05}" type="presParOf" srcId="{E3AD5C0C-C4F2-4296-9DE6-B98F00E94F7F}" destId="{C4F634F0-26A4-4B85-A8F0-F12C686CE845}" srcOrd="0" destOrd="0" presId="urn:microsoft.com/office/officeart/2008/layout/LinedList"/>
    <dgm:cxn modelId="{C832D6E5-92CB-4566-BF4D-A7124E3CFEBE}" type="presParOf" srcId="{E3AD5C0C-C4F2-4296-9DE6-B98F00E94F7F}" destId="{B21AA610-33EC-4A7C-B85F-52ECF78AF85F}" srcOrd="1" destOrd="0" presId="urn:microsoft.com/office/officeart/2008/layout/LinedList"/>
    <dgm:cxn modelId="{B5389C4C-D110-488A-B11E-28F8106768AD}" type="presParOf" srcId="{B21AA610-33EC-4A7C-B85F-52ECF78AF85F}" destId="{8E6F165F-E831-492A-9301-875BEB3EE638}" srcOrd="0" destOrd="0" presId="urn:microsoft.com/office/officeart/2008/layout/LinedList"/>
    <dgm:cxn modelId="{7CA5D300-F0AE-42B7-BDFC-01C62E06B1DD}" type="presParOf" srcId="{B21AA610-33EC-4A7C-B85F-52ECF78AF85F}" destId="{7A8335D8-D453-4DF6-9F30-5024B8A9C8C9}" srcOrd="1" destOrd="0" presId="urn:microsoft.com/office/officeart/2008/layout/LinedList"/>
    <dgm:cxn modelId="{0E588A7C-F438-4043-87D8-CD1C83AAC88D}" type="presParOf" srcId="{E3AD5C0C-C4F2-4296-9DE6-B98F00E94F7F}" destId="{05F5A5DA-94BA-4844-8247-0744CF201A70}" srcOrd="2" destOrd="0" presId="urn:microsoft.com/office/officeart/2008/layout/LinedList"/>
    <dgm:cxn modelId="{DEF936A3-FC31-4550-8C10-D01B73BB94D7}" type="presParOf" srcId="{E3AD5C0C-C4F2-4296-9DE6-B98F00E94F7F}" destId="{DAE1C882-E5BE-4A7C-B9C7-B5FEB54AE710}" srcOrd="3" destOrd="0" presId="urn:microsoft.com/office/officeart/2008/layout/LinedList"/>
    <dgm:cxn modelId="{8FE0C626-EDBF-4488-95CD-2E86034C9A97}" type="presParOf" srcId="{DAE1C882-E5BE-4A7C-B9C7-B5FEB54AE710}" destId="{C608C1EE-E40D-4F6D-A051-EB13C2A7439A}" srcOrd="0" destOrd="0" presId="urn:microsoft.com/office/officeart/2008/layout/LinedList"/>
    <dgm:cxn modelId="{F8C9514C-3D31-4B77-AA50-B63269FF1E48}" type="presParOf" srcId="{DAE1C882-E5BE-4A7C-B9C7-B5FEB54AE710}" destId="{07B5227F-608D-43C6-8AD2-613A7CDD9D84}" srcOrd="1" destOrd="0" presId="urn:microsoft.com/office/officeart/2008/layout/LinedList"/>
    <dgm:cxn modelId="{5474DE6E-2BD7-48FF-91BF-AE1F1F5420CC}" type="presParOf" srcId="{E3AD5C0C-C4F2-4296-9DE6-B98F00E94F7F}" destId="{34F0AA4A-697C-47B3-8CCD-388ABA13F9F7}" srcOrd="4" destOrd="0" presId="urn:microsoft.com/office/officeart/2008/layout/LinedList"/>
    <dgm:cxn modelId="{16DCE9EB-9563-4660-8C9A-3999ABAD23C8}" type="presParOf" srcId="{E3AD5C0C-C4F2-4296-9DE6-B98F00E94F7F}" destId="{0437DE02-AE81-40D7-821D-7654BDDDD956}" srcOrd="5" destOrd="0" presId="urn:microsoft.com/office/officeart/2008/layout/LinedList"/>
    <dgm:cxn modelId="{FFC1F2BF-1168-4FBB-BFB6-458B8E6F074E}" type="presParOf" srcId="{0437DE02-AE81-40D7-821D-7654BDDDD956}" destId="{D435C0BC-4F3D-49AB-8205-D2681828CD8B}" srcOrd="0" destOrd="0" presId="urn:microsoft.com/office/officeart/2008/layout/LinedList"/>
    <dgm:cxn modelId="{CF86741D-BD9D-40E1-A131-1C9642B8D198}" type="presParOf" srcId="{0437DE02-AE81-40D7-821D-7654BDDDD956}" destId="{0A1993F7-89B4-48CB-A88B-EF6414D8E243}" srcOrd="1" destOrd="0" presId="urn:microsoft.com/office/officeart/2008/layout/LinedList"/>
    <dgm:cxn modelId="{EA369B46-68B8-43C5-A32E-272348A6BBF7}" type="presParOf" srcId="{E3AD5C0C-C4F2-4296-9DE6-B98F00E94F7F}" destId="{A38E2E16-E792-4368-BADE-89C9B380CE7E}" srcOrd="6" destOrd="0" presId="urn:microsoft.com/office/officeart/2008/layout/LinedList"/>
    <dgm:cxn modelId="{879D9FD0-49AB-483F-BD89-B8734B0A4566}" type="presParOf" srcId="{E3AD5C0C-C4F2-4296-9DE6-B98F00E94F7F}" destId="{B4F18F4E-1383-4DB5-82D7-6522AA7B922F}" srcOrd="7" destOrd="0" presId="urn:microsoft.com/office/officeart/2008/layout/LinedList"/>
    <dgm:cxn modelId="{44BC061B-D2F4-4018-B13A-8C374A4E96B7}" type="presParOf" srcId="{B4F18F4E-1383-4DB5-82D7-6522AA7B922F}" destId="{50D1A387-3CDA-4FE7-A675-54B2AF1748DB}" srcOrd="0" destOrd="0" presId="urn:microsoft.com/office/officeart/2008/layout/LinedList"/>
    <dgm:cxn modelId="{CA0C6695-4069-4D7A-95DA-EBEFB52022E8}" type="presParOf" srcId="{B4F18F4E-1383-4DB5-82D7-6522AA7B922F}" destId="{831FFF79-E22C-487F-AC92-AF53B0A2E78A}" srcOrd="1" destOrd="0" presId="urn:microsoft.com/office/officeart/2008/layout/LinedList"/>
    <dgm:cxn modelId="{380462EA-CE86-4BDB-9539-E769C54C4197}" type="presParOf" srcId="{E3AD5C0C-C4F2-4296-9DE6-B98F00E94F7F}" destId="{CC113887-32F7-4957-9397-B575C20DF611}" srcOrd="8" destOrd="0" presId="urn:microsoft.com/office/officeart/2008/layout/LinedList"/>
    <dgm:cxn modelId="{2E25B196-0137-4BD5-AF7C-9BF1D4E2C199}" type="presParOf" srcId="{E3AD5C0C-C4F2-4296-9DE6-B98F00E94F7F}" destId="{6041FC24-56EB-4FA3-9D75-59C37A012BD8}" srcOrd="9" destOrd="0" presId="urn:microsoft.com/office/officeart/2008/layout/LinedList"/>
    <dgm:cxn modelId="{39E8ABF7-DB9E-4593-B326-4BE6852B3B19}" type="presParOf" srcId="{6041FC24-56EB-4FA3-9D75-59C37A012BD8}" destId="{99C880E8-1E54-41D2-9266-459AD61BD5DD}" srcOrd="0" destOrd="0" presId="urn:microsoft.com/office/officeart/2008/layout/LinedList"/>
    <dgm:cxn modelId="{292394CA-668D-4767-99D4-53139C122765}" type="presParOf" srcId="{6041FC24-56EB-4FA3-9D75-59C37A012BD8}" destId="{6ACF26ED-E80A-4DED-AE8E-568697670B0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634F0-26A4-4B85-A8F0-F12C686CE845}">
      <dsp:nvSpPr>
        <dsp:cNvPr id="0" name=""/>
        <dsp:cNvSpPr/>
      </dsp:nvSpPr>
      <dsp:spPr>
        <a:xfrm>
          <a:off x="0" y="531"/>
          <a:ext cx="5029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6F165F-E831-492A-9301-875BEB3EE638}">
      <dsp:nvSpPr>
        <dsp:cNvPr id="0" name=""/>
        <dsp:cNvSpPr/>
      </dsp:nvSpPr>
      <dsp:spPr>
        <a:xfrm>
          <a:off x="0" y="531"/>
          <a:ext cx="502919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A foods distributor is interested in importing and delivering autochthonous Peruvian groceries and produce to Peruvian restaurants in United States</a:t>
          </a:r>
          <a:r>
            <a:rPr lang="en-US" sz="1700" kern="1200" dirty="0"/>
            <a:t>. </a:t>
          </a:r>
        </a:p>
      </dsp:txBody>
      <dsp:txXfrm>
        <a:off x="0" y="531"/>
        <a:ext cx="5029199" cy="870055"/>
      </dsp:txXfrm>
    </dsp:sp>
    <dsp:sp modelId="{05F5A5DA-94BA-4844-8247-0744CF201A70}">
      <dsp:nvSpPr>
        <dsp:cNvPr id="0" name=""/>
        <dsp:cNvSpPr/>
      </dsp:nvSpPr>
      <dsp:spPr>
        <a:xfrm>
          <a:off x="0" y="870586"/>
          <a:ext cx="5029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08C1EE-E40D-4F6D-A051-EB13C2A7439A}">
      <dsp:nvSpPr>
        <dsp:cNvPr id="0" name=""/>
        <dsp:cNvSpPr/>
      </dsp:nvSpPr>
      <dsp:spPr>
        <a:xfrm>
          <a:off x="0" y="870586"/>
          <a:ext cx="502919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He is not sure where to start his business and would like to know:</a:t>
          </a:r>
        </a:p>
      </dsp:txBody>
      <dsp:txXfrm>
        <a:off x="0" y="870586"/>
        <a:ext cx="5029199" cy="870055"/>
      </dsp:txXfrm>
    </dsp:sp>
    <dsp:sp modelId="{34F0AA4A-697C-47B3-8CCD-388ABA13F9F7}">
      <dsp:nvSpPr>
        <dsp:cNvPr id="0" name=""/>
        <dsp:cNvSpPr/>
      </dsp:nvSpPr>
      <dsp:spPr>
        <a:xfrm>
          <a:off x="0" y="1740641"/>
          <a:ext cx="5029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5C0BC-4F3D-49AB-8205-D2681828CD8B}">
      <dsp:nvSpPr>
        <dsp:cNvPr id="0" name=""/>
        <dsp:cNvSpPr/>
      </dsp:nvSpPr>
      <dsp:spPr>
        <a:xfrm>
          <a:off x="0" y="1740641"/>
          <a:ext cx="502919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What are the top 5 cities by population</a:t>
          </a:r>
        </a:p>
      </dsp:txBody>
      <dsp:txXfrm>
        <a:off x="0" y="1740641"/>
        <a:ext cx="5029199" cy="870055"/>
      </dsp:txXfrm>
    </dsp:sp>
    <dsp:sp modelId="{A38E2E16-E792-4368-BADE-89C9B380CE7E}">
      <dsp:nvSpPr>
        <dsp:cNvPr id="0" name=""/>
        <dsp:cNvSpPr/>
      </dsp:nvSpPr>
      <dsp:spPr>
        <a:xfrm>
          <a:off x="0" y="2610696"/>
          <a:ext cx="5029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D1A387-3CDA-4FE7-A675-54B2AF1748DB}">
      <dsp:nvSpPr>
        <dsp:cNvPr id="0" name=""/>
        <dsp:cNvSpPr/>
      </dsp:nvSpPr>
      <dsp:spPr>
        <a:xfrm>
          <a:off x="0" y="2610696"/>
          <a:ext cx="502919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What city has the lowest restaurant </a:t>
          </a:r>
          <a:r>
            <a:rPr lang="en-US" sz="1600" b="0" i="0" kern="1200" dirty="0">
              <a:latin typeface="Arial" panose="020B0604020202020204" pitchFamily="34" charset="0"/>
              <a:cs typeface="Arial" panose="020B0604020202020204" pitchFamily="34" charset="0"/>
            </a:rPr>
            <a:t>mean distances to their mean coordinates, so he can maximize the food delivery process.</a:t>
          </a:r>
          <a:endParaRPr lang="en-US" sz="1600" kern="1200" dirty="0">
            <a:latin typeface="Arial" panose="020B0604020202020204" pitchFamily="34" charset="0"/>
            <a:cs typeface="Arial" panose="020B0604020202020204" pitchFamily="34" charset="0"/>
          </a:endParaRPr>
        </a:p>
      </dsp:txBody>
      <dsp:txXfrm>
        <a:off x="0" y="2610696"/>
        <a:ext cx="5029199" cy="870055"/>
      </dsp:txXfrm>
    </dsp:sp>
    <dsp:sp modelId="{CC113887-32F7-4957-9397-B575C20DF611}">
      <dsp:nvSpPr>
        <dsp:cNvPr id="0" name=""/>
        <dsp:cNvSpPr/>
      </dsp:nvSpPr>
      <dsp:spPr>
        <a:xfrm>
          <a:off x="0" y="3480751"/>
          <a:ext cx="5029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C880E8-1E54-41D2-9266-459AD61BD5DD}">
      <dsp:nvSpPr>
        <dsp:cNvPr id="0" name=""/>
        <dsp:cNvSpPr/>
      </dsp:nvSpPr>
      <dsp:spPr>
        <a:xfrm>
          <a:off x="0" y="3480751"/>
          <a:ext cx="5029199"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With that information, what is the best two city for his business according to his requirements above.</a:t>
          </a:r>
        </a:p>
      </dsp:txBody>
      <dsp:txXfrm>
        <a:off x="0" y="3480751"/>
        <a:ext cx="5029199" cy="8700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4/2/2020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4/2/2020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4/2/2020</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4/2/2020</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4/2/2020</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4/2/2020</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4/2/2020</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4/2/2020</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4/2/2020</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4/2/2020</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4/2/2020</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4/2/2020</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jp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foursquare.com/developers/" TargetMode="External"/><Relationship Id="rId2" Type="http://schemas.openxmlformats.org/officeDocument/2006/relationships/hyperlink" Target="https://en.wikipedia.org/wiki/List_of_United_States_cities_by_popula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Battle of Neighborhoods</a:t>
            </a:r>
          </a:p>
        </p:txBody>
      </p:sp>
      <p:sp>
        <p:nvSpPr>
          <p:cNvPr id="3" name="Subtitle 2"/>
          <p:cNvSpPr>
            <a:spLocks noGrp="1"/>
          </p:cNvSpPr>
          <p:nvPr>
            <p:ph type="subTitle" idx="1"/>
          </p:nvPr>
        </p:nvSpPr>
        <p:spPr>
          <a:xfrm>
            <a:off x="838202" y="5338170"/>
            <a:ext cx="10515598" cy="474836"/>
          </a:xfrm>
        </p:spPr>
        <p:txBody>
          <a:bodyPr>
            <a:normAutofit/>
          </a:bodyPr>
          <a:lstStyle/>
          <a:p>
            <a:r>
              <a:rPr lang="en-US" sz="2000" dirty="0">
                <a:solidFill>
                  <a:prstClr val="white">
                    <a:hueOff val="0"/>
                    <a:satOff val="0"/>
                    <a:lumOff val="0"/>
                    <a:alphaOff val="0"/>
                  </a:prstClr>
                </a:solidFill>
                <a:latin typeface="Arial" panose="020B0604020202020204" pitchFamily="34" charset="0"/>
                <a:cs typeface="Arial" panose="020B0604020202020204" pitchFamily="34" charset="0"/>
              </a:rPr>
              <a:t>Finding top US cities with highest number and density of Peruvian restaurants</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7362"/>
            <a:ext cx="10515600" cy="841375"/>
          </a:xfrm>
        </p:spPr>
        <p:txBody>
          <a:bodyPr/>
          <a:lstStyle/>
          <a:p>
            <a:r>
              <a:rPr lang="en-US" dirty="0"/>
              <a:t>  Discussion</a:t>
            </a:r>
          </a:p>
        </p:txBody>
      </p:sp>
      <p:sp>
        <p:nvSpPr>
          <p:cNvPr id="4" name="Content Placeholder 3">
            <a:extLst>
              <a:ext uri="{FF2B5EF4-FFF2-40B4-BE49-F238E27FC236}">
                <a16:creationId xmlns:a16="http://schemas.microsoft.com/office/drawing/2014/main" id="{E75886FA-EA7B-4AF6-B8C4-9E8F1EE82ABC}"/>
              </a:ext>
            </a:extLst>
          </p:cNvPr>
          <p:cNvSpPr>
            <a:spLocks noGrp="1"/>
          </p:cNvSpPr>
          <p:nvPr>
            <p:ph idx="1"/>
          </p:nvPr>
        </p:nvSpPr>
        <p:spPr>
          <a:xfrm>
            <a:off x="838200" y="1825625"/>
            <a:ext cx="10515600" cy="3965575"/>
          </a:xfrm>
        </p:spPr>
        <p:txBody>
          <a:bodyPr>
            <a:normAutofit/>
          </a:bodyPr>
          <a:lstStyle/>
          <a:p>
            <a:r>
              <a:rPr lang="en-US" sz="1600" dirty="0">
                <a:latin typeface="Arial" panose="020B0604020202020204" pitchFamily="34" charset="0"/>
                <a:cs typeface="Arial" panose="020B0604020202020204" pitchFamily="34" charset="0"/>
              </a:rPr>
              <a:t>Even though customer request did not mention the number of restaurants per city as a factor to decide the best option, it is a very important factor.</a:t>
            </a:r>
          </a:p>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By analyzing the best (lowest) mean distances, it was shown that Chicago was the second-best option; however the total amount of restaurants (170) was just half of Los Angeles amount (34), and you might think that the most restaurants you have available to deliver your goods, the more chance of getting more profits; therefore this outcome has to be mentioned to the customer, so he can take into consideration and make a more educated decision.</a:t>
            </a:r>
          </a:p>
          <a:p>
            <a:pPr>
              <a:lnSpc>
                <a:spcPct val="100000"/>
              </a:lnSpc>
            </a:pPr>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Data also showed one city (Phoenix) could be ruled out right away, as it showed considerable bigger mean distances and its restaurant numbers were very low (Just 7).</a:t>
            </a:r>
          </a:p>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Finally, considering the highest populated cities does not mean they have the biggest amount of (Peruvian restaurants) in this case, and that is something we -as future data scientists- should take into consideration, to understand the business needs and anticipate any variables to deliver a better result than just what the customer requested.</a:t>
            </a:r>
          </a:p>
          <a:p>
            <a:pPr marL="0" indent="0">
              <a:buNone/>
            </a:pPr>
            <a:endParaRPr lang="en-US" sz="1600" dirty="0">
              <a:solidFill>
                <a:prstClr val="white">
                  <a:hueOff val="0"/>
                  <a:satOff val="0"/>
                  <a:lumOff val="0"/>
                  <a:alphaOff val="0"/>
                </a:prstClr>
              </a:solidFill>
              <a:latin typeface="Century Schoolbook" panose="02040604050505020304"/>
            </a:endParaRPr>
          </a:p>
          <a:p>
            <a:pPr marL="0" indent="0">
              <a:buNone/>
            </a:pPr>
            <a:endParaRPr lang="en-US" sz="1600" dirty="0">
              <a:solidFill>
                <a:prstClr val="white">
                  <a:hueOff val="0"/>
                  <a:satOff val="0"/>
                  <a:lumOff val="0"/>
                  <a:alphaOff val="0"/>
                </a:prstClr>
              </a:solidFill>
              <a:latin typeface="Century Schoolbook" panose="02040604050505020304"/>
            </a:endParaRPr>
          </a:p>
        </p:txBody>
      </p:sp>
    </p:spTree>
    <p:extLst>
      <p:ext uri="{BB962C8B-B14F-4D97-AF65-F5344CB8AC3E}">
        <p14:creationId xmlns:p14="http://schemas.microsoft.com/office/powerpoint/2010/main" val="88949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7362"/>
            <a:ext cx="10515600" cy="841375"/>
          </a:xfrm>
        </p:spPr>
        <p:txBody>
          <a:bodyPr/>
          <a:lstStyle/>
          <a:p>
            <a:r>
              <a:rPr lang="en-US" dirty="0"/>
              <a:t>  Conclusion</a:t>
            </a:r>
          </a:p>
        </p:txBody>
      </p:sp>
      <p:sp>
        <p:nvSpPr>
          <p:cNvPr id="4" name="Content Placeholder 3">
            <a:extLst>
              <a:ext uri="{FF2B5EF4-FFF2-40B4-BE49-F238E27FC236}">
                <a16:creationId xmlns:a16="http://schemas.microsoft.com/office/drawing/2014/main" id="{E75886FA-EA7B-4AF6-B8C4-9E8F1EE82ABC}"/>
              </a:ext>
            </a:extLst>
          </p:cNvPr>
          <p:cNvSpPr>
            <a:spLocks noGrp="1"/>
          </p:cNvSpPr>
          <p:nvPr>
            <p:ph idx="1"/>
          </p:nvPr>
        </p:nvSpPr>
        <p:spPr>
          <a:xfrm>
            <a:off x="838200" y="1825625"/>
            <a:ext cx="10515600" cy="3965575"/>
          </a:xfrm>
        </p:spPr>
        <p:txBody>
          <a:bodyPr>
            <a:normAutofit/>
          </a:bodyPr>
          <a:lstStyle/>
          <a:p>
            <a:r>
              <a:rPr lang="en-US" sz="1600" dirty="0">
                <a:latin typeface="Arial" panose="020B0604020202020204" pitchFamily="34" charset="0"/>
                <a:cs typeface="Arial" panose="020B0604020202020204" pitchFamily="34" charset="0"/>
              </a:rPr>
              <a:t>There are many real-life situations where data along with technology can be used to find solutions to most problems; either by just analysis or by training existing data to predict future outcomes. </a:t>
            </a:r>
          </a:p>
          <a:p>
            <a:r>
              <a:rPr lang="en-US" sz="1600" dirty="0">
                <a:latin typeface="Arial" panose="020B0604020202020204" pitchFamily="34" charset="0"/>
                <a:cs typeface="Arial" panose="020B0604020202020204" pitchFamily="34" charset="0"/>
              </a:rPr>
              <a:t>Having the right tools and the knowledge can make a big difference for the future of a business; for instance, the fictional problem developed in this project got great insights from using Foursquare API and data science tools to determine the best options, therefore decision could be made based in facts, and even though, they were just a small sample of all the variables to take in consideration, they showed how important data is.</a:t>
            </a:r>
          </a:p>
          <a:p>
            <a:r>
              <a:rPr lang="en-US" sz="1600" dirty="0">
                <a:latin typeface="Arial" panose="020B0604020202020204" pitchFamily="34" charset="0"/>
                <a:cs typeface="Arial" panose="020B0604020202020204" pitchFamily="34" charset="0"/>
              </a:rPr>
              <a:t>This project was just a small taste of what can be accomplished by implementing data science to the decision-making process.</a:t>
            </a:r>
          </a:p>
          <a:p>
            <a:endParaRPr lang="en-US" sz="1600" dirty="0">
              <a:solidFill>
                <a:prstClr val="white">
                  <a:hueOff val="0"/>
                  <a:satOff val="0"/>
                  <a:lumOff val="0"/>
                  <a:alphaOff val="0"/>
                </a:prstClr>
              </a:solidFill>
              <a:latin typeface="Century Schoolbook" panose="02040604050505020304"/>
            </a:endParaRPr>
          </a:p>
          <a:p>
            <a:pPr marL="0" indent="0">
              <a:buNone/>
            </a:pPr>
            <a:endParaRPr lang="en-US" sz="1600" dirty="0">
              <a:solidFill>
                <a:prstClr val="white">
                  <a:hueOff val="0"/>
                  <a:satOff val="0"/>
                  <a:lumOff val="0"/>
                  <a:alphaOff val="0"/>
                </a:prstClr>
              </a:solidFill>
              <a:latin typeface="Century Schoolbook" panose="02040604050505020304"/>
            </a:endParaRPr>
          </a:p>
          <a:p>
            <a:pPr marL="0" indent="0">
              <a:buNone/>
            </a:pPr>
            <a:endParaRPr lang="en-US" sz="1600" dirty="0">
              <a:solidFill>
                <a:prstClr val="white">
                  <a:hueOff val="0"/>
                  <a:satOff val="0"/>
                  <a:lumOff val="0"/>
                  <a:alphaOff val="0"/>
                </a:prstClr>
              </a:solidFill>
              <a:latin typeface="Century Schoolbook" panose="02040604050505020304"/>
            </a:endParaRPr>
          </a:p>
        </p:txBody>
      </p:sp>
    </p:spTree>
    <p:extLst>
      <p:ext uri="{BB962C8B-B14F-4D97-AF65-F5344CB8AC3E}">
        <p14:creationId xmlns:p14="http://schemas.microsoft.com/office/powerpoint/2010/main" val="255421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Thank you!</a:t>
            </a:r>
          </a:p>
        </p:txBody>
      </p:sp>
      <p:pic>
        <p:nvPicPr>
          <p:cNvPr id="9" name="Content Placeholder 8">
            <a:extLst>
              <a:ext uri="{FF2B5EF4-FFF2-40B4-BE49-F238E27FC236}">
                <a16:creationId xmlns:a16="http://schemas.microsoft.com/office/drawing/2014/main" id="{523F0ABB-2DDE-4B8A-8041-BC7158DB1B5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1989614"/>
            <a:ext cx="5029200" cy="4023360"/>
          </a:xfrm>
        </p:spPr>
      </p:pic>
    </p:spTree>
    <p:extLst>
      <p:ext uri="{BB962C8B-B14F-4D97-AF65-F5344CB8AC3E}">
        <p14:creationId xmlns:p14="http://schemas.microsoft.com/office/powerpoint/2010/main" val="280992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a:t>Problem</a:t>
            </a:r>
          </a:p>
        </p:txBody>
      </p:sp>
      <p:graphicFrame>
        <p:nvGraphicFramePr>
          <p:cNvPr id="5" name="Content Placeholder 2">
            <a:extLst>
              <a:ext uri="{FF2B5EF4-FFF2-40B4-BE49-F238E27FC236}">
                <a16:creationId xmlns:a16="http://schemas.microsoft.com/office/drawing/2014/main" id="{B3AF6362-7A7C-4244-89C2-EDD3843B4AFE}"/>
              </a:ext>
            </a:extLst>
          </p:cNvPr>
          <p:cNvGraphicFramePr>
            <a:graphicFrameLocks noGrp="1"/>
          </p:cNvGraphicFramePr>
          <p:nvPr>
            <p:ph sz="half" idx="2"/>
            <p:extLst>
              <p:ext uri="{D42A27DB-BD31-4B8C-83A1-F6EECF244321}">
                <p14:modId xmlns:p14="http://schemas.microsoft.com/office/powerpoint/2010/main" val="2448524030"/>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descr="A picture containing van, car, drawing&#10;&#10;Description automatically generated">
            <a:extLst>
              <a:ext uri="{FF2B5EF4-FFF2-40B4-BE49-F238E27FC236}">
                <a16:creationId xmlns:a16="http://schemas.microsoft.com/office/drawing/2014/main" id="{DFBA88C6-1CF2-492F-AC55-6BE93B63F1C1}"/>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451908" y="1825625"/>
            <a:ext cx="5287433" cy="3965575"/>
          </a:xfrm>
        </p:spPr>
      </p:pic>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lstStyle/>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Two different data sources will be used on this project to solve the problem:</a:t>
            </a:r>
          </a:p>
          <a:p>
            <a:endParaRPr lang="en-US" sz="1600" dirty="0">
              <a:solidFill>
                <a:prstClr val="white">
                  <a:hueOff val="0"/>
                  <a:satOff val="0"/>
                  <a:lumOff val="0"/>
                  <a:alphaOff val="0"/>
                </a:prstClr>
              </a:solidFill>
              <a:latin typeface="Arial" panose="020B0604020202020204" pitchFamily="34" charset="0"/>
              <a:cs typeface="Arial" panose="020B0604020202020204" pitchFamily="34" charset="0"/>
            </a:endParaRPr>
          </a:p>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List of United States cities by population</a:t>
            </a:r>
          </a:p>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Source: </a:t>
            </a:r>
            <a:r>
              <a:rPr lang="en-US" sz="1600" dirty="0">
                <a:solidFill>
                  <a:srgbClr val="FFC00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https://en.wikipedia.org/wiki/List_of_United_States_cities_by_population</a:t>
            </a:r>
            <a:endParaRPr lang="en-US" sz="1600" dirty="0">
              <a:solidFill>
                <a:srgbClr val="FFC000"/>
              </a:solidFill>
              <a:latin typeface="Arial" panose="020B0604020202020204" pitchFamily="34" charset="0"/>
              <a:cs typeface="Arial" panose="020B0604020202020204" pitchFamily="34" charset="0"/>
            </a:endParaRPr>
          </a:p>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Foursquare API</a:t>
            </a:r>
          </a:p>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Source: </a:t>
            </a:r>
            <a:r>
              <a:rPr lang="en-US" sz="1600" dirty="0">
                <a:solidFill>
                  <a:srgbClr val="FFC00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https://foursquare.com/developers/</a:t>
            </a:r>
            <a:endParaRPr lang="en-US" sz="16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73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Metodology</a:t>
            </a:r>
          </a:p>
        </p:txBody>
      </p:sp>
      <p:sp>
        <p:nvSpPr>
          <p:cNvPr id="4" name="Content Placeholder 3">
            <a:extLst>
              <a:ext uri="{FF2B5EF4-FFF2-40B4-BE49-F238E27FC236}">
                <a16:creationId xmlns:a16="http://schemas.microsoft.com/office/drawing/2014/main" id="{E75886FA-EA7B-4AF6-B8C4-9E8F1EE82ABC}"/>
              </a:ext>
            </a:extLst>
          </p:cNvPr>
          <p:cNvSpPr>
            <a:spLocks noGrp="1"/>
          </p:cNvSpPr>
          <p:nvPr>
            <p:ph idx="1"/>
          </p:nvPr>
        </p:nvSpPr>
        <p:spPr/>
        <p:txBody>
          <a:bodyPr/>
          <a:lstStyle/>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Top US cities data was retrieved from Wikipedia</a:t>
            </a:r>
          </a:p>
          <a:p>
            <a:endParaRPr lang="en-US" dirty="0"/>
          </a:p>
          <a:p>
            <a:endParaRPr lang="en-US" dirty="0"/>
          </a:p>
          <a:p>
            <a:pPr marL="0" indent="0">
              <a:buNone/>
            </a:pPr>
            <a:endParaRPr lang="en-US" dirty="0"/>
          </a:p>
          <a:p>
            <a:pPr marL="0" indent="0">
              <a:buNone/>
            </a:pPr>
            <a:endParaRPr lang="en-US" dirty="0"/>
          </a:p>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Then, data was wrangled to update headers and keep only the required columns</a:t>
            </a:r>
          </a:p>
          <a:p>
            <a:endParaRPr lang="en-US" sz="1600" dirty="0">
              <a:solidFill>
                <a:prstClr val="white">
                  <a:hueOff val="0"/>
                  <a:satOff val="0"/>
                  <a:lumOff val="0"/>
                  <a:alphaOff val="0"/>
                </a:prstClr>
              </a:solidFill>
              <a:latin typeface="Century Schoolbook" panose="02040604050505020304"/>
            </a:endParaRPr>
          </a:p>
        </p:txBody>
      </p:sp>
      <p:pic>
        <p:nvPicPr>
          <p:cNvPr id="5" name="Picture 4">
            <a:extLst>
              <a:ext uri="{FF2B5EF4-FFF2-40B4-BE49-F238E27FC236}">
                <a16:creationId xmlns:a16="http://schemas.microsoft.com/office/drawing/2014/main" id="{6F83DC64-89C9-40EB-B2BB-CEBAB3F00E80}"/>
              </a:ext>
            </a:extLst>
          </p:cNvPr>
          <p:cNvPicPr>
            <a:picLocks noChangeAspect="1"/>
          </p:cNvPicPr>
          <p:nvPr/>
        </p:nvPicPr>
        <p:blipFill>
          <a:blip r:embed="rId2"/>
          <a:stretch>
            <a:fillRect/>
          </a:stretch>
        </p:blipFill>
        <p:spPr>
          <a:xfrm>
            <a:off x="914400" y="2461738"/>
            <a:ext cx="10696575" cy="1352550"/>
          </a:xfrm>
          <a:prstGeom prst="rect">
            <a:avLst/>
          </a:prstGeom>
        </p:spPr>
      </p:pic>
      <p:pic>
        <p:nvPicPr>
          <p:cNvPr id="7" name="Picture 6">
            <a:extLst>
              <a:ext uri="{FF2B5EF4-FFF2-40B4-BE49-F238E27FC236}">
                <a16:creationId xmlns:a16="http://schemas.microsoft.com/office/drawing/2014/main" id="{70092D34-3279-42C7-A7BD-1B4A1E1A6F81}"/>
              </a:ext>
            </a:extLst>
          </p:cNvPr>
          <p:cNvPicPr>
            <a:picLocks noChangeAspect="1"/>
          </p:cNvPicPr>
          <p:nvPr/>
        </p:nvPicPr>
        <p:blipFill>
          <a:blip r:embed="rId3"/>
          <a:stretch>
            <a:fillRect/>
          </a:stretch>
        </p:blipFill>
        <p:spPr>
          <a:xfrm>
            <a:off x="914400" y="4765676"/>
            <a:ext cx="3057525" cy="1304925"/>
          </a:xfrm>
          <a:prstGeom prst="rect">
            <a:avLst/>
          </a:prstGeom>
        </p:spPr>
      </p:pic>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Metodology</a:t>
            </a:r>
          </a:p>
        </p:txBody>
      </p:sp>
      <p:sp>
        <p:nvSpPr>
          <p:cNvPr id="4" name="Content Placeholder 3">
            <a:extLst>
              <a:ext uri="{FF2B5EF4-FFF2-40B4-BE49-F238E27FC236}">
                <a16:creationId xmlns:a16="http://schemas.microsoft.com/office/drawing/2014/main" id="{E75886FA-EA7B-4AF6-B8C4-9E8F1EE82ABC}"/>
              </a:ext>
            </a:extLst>
          </p:cNvPr>
          <p:cNvSpPr>
            <a:spLocks noGrp="1"/>
          </p:cNvSpPr>
          <p:nvPr>
            <p:ph idx="1"/>
          </p:nvPr>
        </p:nvSpPr>
        <p:spPr/>
        <p:txBody>
          <a:bodyPr/>
          <a:lstStyle/>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Foursquare API was called to get the restaurant list for each city</a:t>
            </a:r>
          </a:p>
          <a:p>
            <a:endParaRPr lang="en-US" dirty="0"/>
          </a:p>
          <a:p>
            <a:endParaRPr lang="en-US" dirty="0"/>
          </a:p>
          <a:p>
            <a:endParaRPr lang="en-US" dirty="0"/>
          </a:p>
          <a:p>
            <a:pPr marL="0" indent="0">
              <a:buNone/>
            </a:pPr>
            <a:endParaRPr lang="en-US" dirty="0"/>
          </a:p>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Also the total amount of restaurants by city was retrieved</a:t>
            </a:r>
          </a:p>
          <a:p>
            <a:endParaRPr lang="en-US" dirty="0"/>
          </a:p>
        </p:txBody>
      </p:sp>
      <p:pic>
        <p:nvPicPr>
          <p:cNvPr id="3" name="Picture 2">
            <a:extLst>
              <a:ext uri="{FF2B5EF4-FFF2-40B4-BE49-F238E27FC236}">
                <a16:creationId xmlns:a16="http://schemas.microsoft.com/office/drawing/2014/main" id="{E1AE0AE3-5900-4AEE-B26E-0DD2952F92A1}"/>
              </a:ext>
            </a:extLst>
          </p:cNvPr>
          <p:cNvPicPr>
            <a:picLocks noChangeAspect="1"/>
          </p:cNvPicPr>
          <p:nvPr/>
        </p:nvPicPr>
        <p:blipFill>
          <a:blip r:embed="rId2"/>
          <a:stretch>
            <a:fillRect/>
          </a:stretch>
        </p:blipFill>
        <p:spPr>
          <a:xfrm>
            <a:off x="1143000" y="2362200"/>
            <a:ext cx="4591050" cy="1781175"/>
          </a:xfrm>
          <a:prstGeom prst="rect">
            <a:avLst/>
          </a:prstGeom>
        </p:spPr>
      </p:pic>
      <p:pic>
        <p:nvPicPr>
          <p:cNvPr id="6" name="Picture 5">
            <a:extLst>
              <a:ext uri="{FF2B5EF4-FFF2-40B4-BE49-F238E27FC236}">
                <a16:creationId xmlns:a16="http://schemas.microsoft.com/office/drawing/2014/main" id="{A9B3C746-260F-4E6A-9DDF-D37CDB6E9B4D}"/>
              </a:ext>
            </a:extLst>
          </p:cNvPr>
          <p:cNvPicPr>
            <a:picLocks noChangeAspect="1"/>
          </p:cNvPicPr>
          <p:nvPr/>
        </p:nvPicPr>
        <p:blipFill>
          <a:blip r:embed="rId3"/>
          <a:stretch>
            <a:fillRect/>
          </a:stretch>
        </p:blipFill>
        <p:spPr>
          <a:xfrm>
            <a:off x="1143000" y="4800600"/>
            <a:ext cx="4152900" cy="1485900"/>
          </a:xfrm>
          <a:prstGeom prst="rect">
            <a:avLst/>
          </a:prstGeom>
        </p:spPr>
      </p:pic>
    </p:spTree>
    <p:extLst>
      <p:ext uri="{BB962C8B-B14F-4D97-AF65-F5344CB8AC3E}">
        <p14:creationId xmlns:p14="http://schemas.microsoft.com/office/powerpoint/2010/main" val="62247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85180-7879-4E2E-9F0F-6CEF86F85593}"/>
              </a:ext>
            </a:extLst>
          </p:cNvPr>
          <p:cNvPicPr>
            <a:picLocks noChangeAspect="1"/>
          </p:cNvPicPr>
          <p:nvPr/>
        </p:nvPicPr>
        <p:blipFill>
          <a:blip r:embed="rId2"/>
          <a:stretch>
            <a:fillRect/>
          </a:stretch>
        </p:blipFill>
        <p:spPr>
          <a:xfrm>
            <a:off x="385733" y="2755783"/>
            <a:ext cx="2115342" cy="3276600"/>
          </a:xfrm>
          <a:prstGeom prst="rect">
            <a:avLst/>
          </a:prstGeom>
        </p:spPr>
      </p:pic>
      <p:pic>
        <p:nvPicPr>
          <p:cNvPr id="3" name="Picture 2">
            <a:extLst>
              <a:ext uri="{FF2B5EF4-FFF2-40B4-BE49-F238E27FC236}">
                <a16:creationId xmlns:a16="http://schemas.microsoft.com/office/drawing/2014/main" id="{20638117-9F19-460D-AA59-2B64C51A1586}"/>
              </a:ext>
            </a:extLst>
          </p:cNvPr>
          <p:cNvPicPr>
            <a:picLocks noChangeAspect="1"/>
          </p:cNvPicPr>
          <p:nvPr/>
        </p:nvPicPr>
        <p:blipFill>
          <a:blip r:embed="rId3"/>
          <a:stretch>
            <a:fillRect/>
          </a:stretch>
        </p:blipFill>
        <p:spPr>
          <a:xfrm>
            <a:off x="2699712" y="2755783"/>
            <a:ext cx="2122714" cy="3276600"/>
          </a:xfrm>
          <a:prstGeom prst="rect">
            <a:avLst/>
          </a:prstGeom>
        </p:spPr>
      </p:pic>
      <p:pic>
        <p:nvPicPr>
          <p:cNvPr id="5" name="Picture 4">
            <a:extLst>
              <a:ext uri="{FF2B5EF4-FFF2-40B4-BE49-F238E27FC236}">
                <a16:creationId xmlns:a16="http://schemas.microsoft.com/office/drawing/2014/main" id="{F22AC9C7-6D08-4324-AD92-1CF087E2B6A9}"/>
              </a:ext>
            </a:extLst>
          </p:cNvPr>
          <p:cNvPicPr>
            <a:picLocks noChangeAspect="1"/>
          </p:cNvPicPr>
          <p:nvPr/>
        </p:nvPicPr>
        <p:blipFill>
          <a:blip r:embed="rId4"/>
          <a:stretch>
            <a:fillRect/>
          </a:stretch>
        </p:blipFill>
        <p:spPr>
          <a:xfrm>
            <a:off x="5021063" y="2754385"/>
            <a:ext cx="2095500" cy="3276600"/>
          </a:xfrm>
          <a:prstGeom prst="rect">
            <a:avLst/>
          </a:prstGeom>
        </p:spPr>
      </p:pic>
      <p:sp>
        <p:nvSpPr>
          <p:cNvPr id="4" name="TextBox 3">
            <a:extLst>
              <a:ext uri="{FF2B5EF4-FFF2-40B4-BE49-F238E27FC236}">
                <a16:creationId xmlns:a16="http://schemas.microsoft.com/office/drawing/2014/main" id="{EAF44721-EE46-4EB5-9CAC-2A0E956086E4}"/>
              </a:ext>
            </a:extLst>
          </p:cNvPr>
          <p:cNvSpPr txBox="1"/>
          <p:nvPr/>
        </p:nvSpPr>
        <p:spPr>
          <a:xfrm>
            <a:off x="663412" y="2378627"/>
            <a:ext cx="1676400" cy="338554"/>
          </a:xfrm>
          <a:prstGeom prst="rect">
            <a:avLst/>
          </a:prstGeom>
          <a:noFill/>
        </p:spPr>
        <p:txBody>
          <a:bodyPr wrap="square" rtlCol="0">
            <a:spAutoFit/>
          </a:bodyPr>
          <a:lstStyle/>
          <a:p>
            <a:r>
              <a:rPr lang="en-US" sz="1600" dirty="0">
                <a:solidFill>
                  <a:prstClr val="white">
                    <a:hueOff val="0"/>
                    <a:satOff val="0"/>
                    <a:lumOff val="0"/>
                    <a:alphaOff val="0"/>
                  </a:prstClr>
                </a:solidFill>
                <a:latin typeface="Century Schoolbook" panose="02040604050505020304"/>
              </a:rPr>
              <a:t>New York: 44</a:t>
            </a:r>
          </a:p>
        </p:txBody>
      </p:sp>
      <p:pic>
        <p:nvPicPr>
          <p:cNvPr id="8" name="Picture 7">
            <a:extLst>
              <a:ext uri="{FF2B5EF4-FFF2-40B4-BE49-F238E27FC236}">
                <a16:creationId xmlns:a16="http://schemas.microsoft.com/office/drawing/2014/main" id="{D4C3284F-3EDF-449F-9D2A-4256963E6676}"/>
              </a:ext>
            </a:extLst>
          </p:cNvPr>
          <p:cNvPicPr>
            <a:picLocks noChangeAspect="1"/>
          </p:cNvPicPr>
          <p:nvPr/>
        </p:nvPicPr>
        <p:blipFill>
          <a:blip r:embed="rId5"/>
          <a:stretch>
            <a:fillRect/>
          </a:stretch>
        </p:blipFill>
        <p:spPr>
          <a:xfrm>
            <a:off x="7315200" y="2743200"/>
            <a:ext cx="2117093" cy="3287785"/>
          </a:xfrm>
          <a:prstGeom prst="rect">
            <a:avLst/>
          </a:prstGeom>
        </p:spPr>
      </p:pic>
      <p:pic>
        <p:nvPicPr>
          <p:cNvPr id="9" name="Picture 8">
            <a:extLst>
              <a:ext uri="{FF2B5EF4-FFF2-40B4-BE49-F238E27FC236}">
                <a16:creationId xmlns:a16="http://schemas.microsoft.com/office/drawing/2014/main" id="{33240EDE-0332-477C-BCF5-3A3508253389}"/>
              </a:ext>
            </a:extLst>
          </p:cNvPr>
          <p:cNvPicPr>
            <a:picLocks noChangeAspect="1"/>
          </p:cNvPicPr>
          <p:nvPr/>
        </p:nvPicPr>
        <p:blipFill>
          <a:blip r:embed="rId6"/>
          <a:stretch>
            <a:fillRect/>
          </a:stretch>
        </p:blipFill>
        <p:spPr>
          <a:xfrm>
            <a:off x="9630930" y="2750190"/>
            <a:ext cx="2120976" cy="3287785"/>
          </a:xfrm>
          <a:prstGeom prst="rect">
            <a:avLst/>
          </a:prstGeom>
        </p:spPr>
      </p:pic>
      <p:sp>
        <p:nvSpPr>
          <p:cNvPr id="10" name="TextBox 9">
            <a:extLst>
              <a:ext uri="{FF2B5EF4-FFF2-40B4-BE49-F238E27FC236}">
                <a16:creationId xmlns:a16="http://schemas.microsoft.com/office/drawing/2014/main" id="{9CC4E2C8-1C60-4596-A6EB-25F10055A455}"/>
              </a:ext>
            </a:extLst>
          </p:cNvPr>
          <p:cNvSpPr txBox="1"/>
          <p:nvPr/>
        </p:nvSpPr>
        <p:spPr>
          <a:xfrm>
            <a:off x="2898521" y="2378627"/>
            <a:ext cx="1719888" cy="338554"/>
          </a:xfrm>
          <a:prstGeom prst="rect">
            <a:avLst/>
          </a:prstGeom>
          <a:noFill/>
        </p:spPr>
        <p:txBody>
          <a:bodyPr wrap="square" rtlCol="0">
            <a:spAutoFit/>
          </a:bodyPr>
          <a:lstStyle/>
          <a:p>
            <a:r>
              <a:rPr lang="en-US" sz="1600" dirty="0">
                <a:solidFill>
                  <a:prstClr val="white">
                    <a:hueOff val="0"/>
                    <a:satOff val="0"/>
                    <a:lumOff val="0"/>
                    <a:alphaOff val="0"/>
                  </a:prstClr>
                </a:solidFill>
                <a:latin typeface="Century Schoolbook" panose="02040604050505020304"/>
              </a:rPr>
              <a:t>Los Angeles: 34</a:t>
            </a:r>
          </a:p>
        </p:txBody>
      </p:sp>
      <p:sp>
        <p:nvSpPr>
          <p:cNvPr id="11" name="TextBox 10">
            <a:extLst>
              <a:ext uri="{FF2B5EF4-FFF2-40B4-BE49-F238E27FC236}">
                <a16:creationId xmlns:a16="http://schemas.microsoft.com/office/drawing/2014/main" id="{20C65D4D-FB64-4068-A89E-7683FCE0B345}"/>
              </a:ext>
            </a:extLst>
          </p:cNvPr>
          <p:cNvSpPr txBox="1"/>
          <p:nvPr/>
        </p:nvSpPr>
        <p:spPr>
          <a:xfrm>
            <a:off x="5364914" y="2382122"/>
            <a:ext cx="1462172" cy="338554"/>
          </a:xfrm>
          <a:prstGeom prst="rect">
            <a:avLst/>
          </a:prstGeom>
          <a:noFill/>
        </p:spPr>
        <p:txBody>
          <a:bodyPr wrap="square" rtlCol="0">
            <a:spAutoFit/>
          </a:bodyPr>
          <a:lstStyle/>
          <a:p>
            <a:r>
              <a:rPr lang="en-US" sz="1600" dirty="0">
                <a:solidFill>
                  <a:prstClr val="white">
                    <a:hueOff val="0"/>
                    <a:satOff val="0"/>
                    <a:lumOff val="0"/>
                    <a:alphaOff val="0"/>
                  </a:prstClr>
                </a:solidFill>
                <a:latin typeface="Century Schoolbook" panose="02040604050505020304"/>
              </a:rPr>
              <a:t>Chicago: 17</a:t>
            </a:r>
          </a:p>
        </p:txBody>
      </p:sp>
      <p:sp>
        <p:nvSpPr>
          <p:cNvPr id="12" name="TextBox 11">
            <a:extLst>
              <a:ext uri="{FF2B5EF4-FFF2-40B4-BE49-F238E27FC236}">
                <a16:creationId xmlns:a16="http://schemas.microsoft.com/office/drawing/2014/main" id="{15CD4C53-3777-4184-BAFF-0D02FE966614}"/>
              </a:ext>
            </a:extLst>
          </p:cNvPr>
          <p:cNvSpPr txBox="1"/>
          <p:nvPr/>
        </p:nvSpPr>
        <p:spPr>
          <a:xfrm>
            <a:off x="7772400" y="2378627"/>
            <a:ext cx="1395412" cy="338554"/>
          </a:xfrm>
          <a:prstGeom prst="rect">
            <a:avLst/>
          </a:prstGeom>
          <a:noFill/>
        </p:spPr>
        <p:txBody>
          <a:bodyPr wrap="square" rtlCol="0">
            <a:spAutoFit/>
          </a:bodyPr>
          <a:lstStyle/>
          <a:p>
            <a:r>
              <a:rPr lang="en-US" sz="1600" dirty="0">
                <a:solidFill>
                  <a:prstClr val="white">
                    <a:hueOff val="0"/>
                    <a:satOff val="0"/>
                    <a:lumOff val="0"/>
                    <a:alphaOff val="0"/>
                  </a:prstClr>
                </a:solidFill>
                <a:latin typeface="Century Schoolbook" panose="02040604050505020304"/>
              </a:rPr>
              <a:t>Houston: 7</a:t>
            </a:r>
          </a:p>
        </p:txBody>
      </p:sp>
      <p:sp>
        <p:nvSpPr>
          <p:cNvPr id="13" name="TextBox 12">
            <a:extLst>
              <a:ext uri="{FF2B5EF4-FFF2-40B4-BE49-F238E27FC236}">
                <a16:creationId xmlns:a16="http://schemas.microsoft.com/office/drawing/2014/main" id="{FFABC7F3-BA99-4DF0-B561-450F4B658EF3}"/>
              </a:ext>
            </a:extLst>
          </p:cNvPr>
          <p:cNvSpPr txBox="1"/>
          <p:nvPr/>
        </p:nvSpPr>
        <p:spPr>
          <a:xfrm>
            <a:off x="9981077" y="2374781"/>
            <a:ext cx="1395412" cy="338554"/>
          </a:xfrm>
          <a:prstGeom prst="rect">
            <a:avLst/>
          </a:prstGeom>
          <a:noFill/>
        </p:spPr>
        <p:txBody>
          <a:bodyPr wrap="square" rtlCol="0">
            <a:spAutoFit/>
          </a:bodyPr>
          <a:lstStyle/>
          <a:p>
            <a:r>
              <a:rPr lang="en-US" sz="1600" dirty="0">
                <a:solidFill>
                  <a:prstClr val="white">
                    <a:hueOff val="0"/>
                    <a:satOff val="0"/>
                    <a:lumOff val="0"/>
                    <a:alphaOff val="0"/>
                  </a:prstClr>
                </a:solidFill>
                <a:latin typeface="Century Schoolbook" panose="02040604050505020304"/>
              </a:rPr>
              <a:t>Phoenix: 7</a:t>
            </a:r>
          </a:p>
        </p:txBody>
      </p:sp>
      <p:sp>
        <p:nvSpPr>
          <p:cNvPr id="14" name="Content Placeholder 3">
            <a:extLst>
              <a:ext uri="{FF2B5EF4-FFF2-40B4-BE49-F238E27FC236}">
                <a16:creationId xmlns:a16="http://schemas.microsoft.com/office/drawing/2014/main" id="{F5E33B45-F177-4EAE-B176-B27275DDC383}"/>
              </a:ext>
            </a:extLst>
          </p:cNvPr>
          <p:cNvSpPr txBox="1">
            <a:spLocks/>
          </p:cNvSpPr>
          <p:nvPr/>
        </p:nvSpPr>
        <p:spPr>
          <a:xfrm>
            <a:off x="457200" y="1347848"/>
            <a:ext cx="10515600" cy="765175"/>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Folium was used in this project to obtain a visual representation of the quantity and location of the Peruvian restaurants by city and to get geographical insights</a:t>
            </a:r>
            <a:r>
              <a:rPr lang="en-US" sz="1600" dirty="0">
                <a:solidFill>
                  <a:prstClr val="white">
                    <a:hueOff val="0"/>
                    <a:satOff val="0"/>
                    <a:lumOff val="0"/>
                    <a:alphaOff val="0"/>
                  </a:prstClr>
                </a:solidFill>
                <a:latin typeface="Century Schoolbook" panose="02040604050505020304"/>
              </a:rPr>
              <a:t>.</a:t>
            </a:r>
          </a:p>
          <a:p>
            <a:pPr marL="0" indent="0">
              <a:buFont typeface="Arial" panose="020B0604020202020204" pitchFamily="34" charset="0"/>
              <a:buNone/>
            </a:pPr>
            <a:endParaRPr lang="en-US" dirty="0"/>
          </a:p>
          <a:p>
            <a:endParaRPr lang="en-US" dirty="0"/>
          </a:p>
        </p:txBody>
      </p:sp>
      <p:sp>
        <p:nvSpPr>
          <p:cNvPr id="15" name="Rectangle 14">
            <a:extLst>
              <a:ext uri="{FF2B5EF4-FFF2-40B4-BE49-F238E27FC236}">
                <a16:creationId xmlns:a16="http://schemas.microsoft.com/office/drawing/2014/main" id="{19A1D96F-7DE4-4854-AD3B-2C416DB9A62B}"/>
              </a:ext>
            </a:extLst>
          </p:cNvPr>
          <p:cNvSpPr/>
          <p:nvPr/>
        </p:nvSpPr>
        <p:spPr>
          <a:xfrm>
            <a:off x="457200" y="474383"/>
            <a:ext cx="2760692" cy="615553"/>
          </a:xfrm>
          <a:prstGeom prst="rect">
            <a:avLst/>
          </a:prstGeom>
        </p:spPr>
        <p:txBody>
          <a:bodyPr wrap="none">
            <a:spAutoFit/>
          </a:bodyPr>
          <a:lstStyle/>
          <a:p>
            <a:r>
              <a:rPr lang="en-US" sz="3400" dirty="0">
                <a:solidFill>
                  <a:schemeClr val="accent1"/>
                </a:solidFill>
                <a:latin typeface="+mj-lt"/>
                <a:ea typeface="+mj-ea"/>
                <a:cs typeface="+mj-cs"/>
              </a:rPr>
              <a:t>Methodology</a:t>
            </a:r>
          </a:p>
        </p:txBody>
      </p:sp>
    </p:spTree>
    <p:extLst>
      <p:ext uri="{BB962C8B-B14F-4D97-AF65-F5344CB8AC3E}">
        <p14:creationId xmlns:p14="http://schemas.microsoft.com/office/powerpoint/2010/main" val="300715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7362"/>
            <a:ext cx="10515600" cy="841375"/>
          </a:xfrm>
        </p:spPr>
        <p:txBody>
          <a:bodyPr/>
          <a:lstStyle/>
          <a:p>
            <a:r>
              <a:rPr lang="en-US" dirty="0"/>
              <a:t>Metodology</a:t>
            </a:r>
          </a:p>
        </p:txBody>
      </p:sp>
      <p:sp>
        <p:nvSpPr>
          <p:cNvPr id="4" name="Content Placeholder 3">
            <a:extLst>
              <a:ext uri="{FF2B5EF4-FFF2-40B4-BE49-F238E27FC236}">
                <a16:creationId xmlns:a16="http://schemas.microsoft.com/office/drawing/2014/main" id="{E75886FA-EA7B-4AF6-B8C4-9E8F1EE82ABC}"/>
              </a:ext>
            </a:extLst>
          </p:cNvPr>
          <p:cNvSpPr>
            <a:spLocks noGrp="1"/>
          </p:cNvSpPr>
          <p:nvPr>
            <p:ph idx="1"/>
          </p:nvPr>
        </p:nvSpPr>
        <p:spPr>
          <a:xfrm>
            <a:off x="838200" y="1825625"/>
            <a:ext cx="10515600" cy="841375"/>
          </a:xfrm>
        </p:spPr>
        <p:txBody>
          <a:bodyPr>
            <a:normAutofit/>
          </a:bodyPr>
          <a:lstStyle/>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Getting the mean location of the restaurants in each city  and calculating the average distance of the restaurants to the mean coordinates.</a:t>
            </a:r>
          </a:p>
          <a:p>
            <a:endParaRPr lang="en-US" dirty="0"/>
          </a:p>
          <a:p>
            <a:endParaRPr lang="en-US" sz="1600" dirty="0">
              <a:solidFill>
                <a:prstClr val="white">
                  <a:hueOff val="0"/>
                  <a:satOff val="0"/>
                  <a:lumOff val="0"/>
                  <a:alphaOff val="0"/>
                </a:prstClr>
              </a:solidFill>
              <a:latin typeface="Century Schoolbook" panose="02040604050505020304"/>
            </a:endParaRPr>
          </a:p>
          <a:p>
            <a:pPr marL="0" indent="0">
              <a:buNone/>
            </a:pPr>
            <a:endParaRPr lang="en-US" sz="1600" dirty="0">
              <a:solidFill>
                <a:prstClr val="white">
                  <a:hueOff val="0"/>
                  <a:satOff val="0"/>
                  <a:lumOff val="0"/>
                  <a:alphaOff val="0"/>
                </a:prstClr>
              </a:solidFill>
              <a:latin typeface="Century Schoolbook" panose="02040604050505020304"/>
            </a:endParaRPr>
          </a:p>
          <a:p>
            <a:pPr marL="0" indent="0">
              <a:buNone/>
            </a:pPr>
            <a:endParaRPr lang="en-US" sz="1600" dirty="0">
              <a:solidFill>
                <a:prstClr val="white">
                  <a:hueOff val="0"/>
                  <a:satOff val="0"/>
                  <a:lumOff val="0"/>
                  <a:alphaOff val="0"/>
                </a:prstClr>
              </a:solidFill>
              <a:latin typeface="Century Schoolbook" panose="02040604050505020304"/>
            </a:endParaRPr>
          </a:p>
        </p:txBody>
      </p:sp>
      <p:pic>
        <p:nvPicPr>
          <p:cNvPr id="3" name="Picture 2">
            <a:extLst>
              <a:ext uri="{FF2B5EF4-FFF2-40B4-BE49-F238E27FC236}">
                <a16:creationId xmlns:a16="http://schemas.microsoft.com/office/drawing/2014/main" id="{EAB4B296-9079-4B20-9D78-2885E43D51AE}"/>
              </a:ext>
            </a:extLst>
          </p:cNvPr>
          <p:cNvPicPr>
            <a:picLocks noChangeAspect="1"/>
          </p:cNvPicPr>
          <p:nvPr/>
        </p:nvPicPr>
        <p:blipFill>
          <a:blip r:embed="rId2"/>
          <a:stretch>
            <a:fillRect/>
          </a:stretch>
        </p:blipFill>
        <p:spPr>
          <a:xfrm>
            <a:off x="4600575" y="3186958"/>
            <a:ext cx="2533650" cy="2190750"/>
          </a:xfrm>
          <a:prstGeom prst="rect">
            <a:avLst/>
          </a:prstGeom>
        </p:spPr>
      </p:pic>
      <p:sp>
        <p:nvSpPr>
          <p:cNvPr id="12" name="Content Placeholder 3">
            <a:extLst>
              <a:ext uri="{FF2B5EF4-FFF2-40B4-BE49-F238E27FC236}">
                <a16:creationId xmlns:a16="http://schemas.microsoft.com/office/drawing/2014/main" id="{F4413764-0802-4089-9DE5-7C670D7186F9}"/>
              </a:ext>
            </a:extLst>
          </p:cNvPr>
          <p:cNvSpPr txBox="1">
            <a:spLocks/>
          </p:cNvSpPr>
          <p:nvPr/>
        </p:nvSpPr>
        <p:spPr>
          <a:xfrm>
            <a:off x="838200" y="2667699"/>
            <a:ext cx="2026298" cy="53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Results:</a:t>
            </a:r>
          </a:p>
          <a:p>
            <a:endParaRPr lang="en-US" dirty="0"/>
          </a:p>
          <a:p>
            <a:endParaRPr lang="en-US" dirty="0"/>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224022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F44721-EE46-4EB5-9CAC-2A0E956086E4}"/>
              </a:ext>
            </a:extLst>
          </p:cNvPr>
          <p:cNvSpPr txBox="1"/>
          <p:nvPr/>
        </p:nvSpPr>
        <p:spPr>
          <a:xfrm>
            <a:off x="594220" y="2343013"/>
            <a:ext cx="1865903" cy="338554"/>
          </a:xfrm>
          <a:prstGeom prst="rect">
            <a:avLst/>
          </a:prstGeom>
          <a:noFill/>
        </p:spPr>
        <p:txBody>
          <a:bodyPr wrap="square" rtlCol="0">
            <a:spAutoFit/>
          </a:bodyPr>
          <a:lstStyle/>
          <a:p>
            <a:r>
              <a:rPr lang="en-US" sz="1600" dirty="0">
                <a:solidFill>
                  <a:prstClr val="white">
                    <a:hueOff val="0"/>
                    <a:satOff val="0"/>
                    <a:lumOff val="0"/>
                    <a:alphaOff val="0"/>
                  </a:prstClr>
                </a:solidFill>
                <a:latin typeface="Century Schoolbook" panose="02040604050505020304"/>
              </a:rPr>
              <a:t>New York: 0.034</a:t>
            </a:r>
          </a:p>
        </p:txBody>
      </p:sp>
      <p:sp>
        <p:nvSpPr>
          <p:cNvPr id="10" name="TextBox 9">
            <a:extLst>
              <a:ext uri="{FF2B5EF4-FFF2-40B4-BE49-F238E27FC236}">
                <a16:creationId xmlns:a16="http://schemas.microsoft.com/office/drawing/2014/main" id="{9CC4E2C8-1C60-4596-A6EB-25F10055A455}"/>
              </a:ext>
            </a:extLst>
          </p:cNvPr>
          <p:cNvSpPr txBox="1"/>
          <p:nvPr/>
        </p:nvSpPr>
        <p:spPr>
          <a:xfrm>
            <a:off x="9653250" y="2337109"/>
            <a:ext cx="2108284" cy="338554"/>
          </a:xfrm>
          <a:prstGeom prst="rect">
            <a:avLst/>
          </a:prstGeom>
          <a:noFill/>
        </p:spPr>
        <p:txBody>
          <a:bodyPr wrap="square" rtlCol="0">
            <a:spAutoFit/>
          </a:bodyPr>
          <a:lstStyle/>
          <a:p>
            <a:r>
              <a:rPr lang="en-US" sz="1600" dirty="0">
                <a:solidFill>
                  <a:prstClr val="white">
                    <a:hueOff val="0"/>
                    <a:satOff val="0"/>
                    <a:lumOff val="0"/>
                    <a:alphaOff val="0"/>
                  </a:prstClr>
                </a:solidFill>
                <a:latin typeface="Century Schoolbook" panose="02040604050505020304"/>
              </a:rPr>
              <a:t>Los Angeles: 0.133</a:t>
            </a:r>
          </a:p>
        </p:txBody>
      </p:sp>
      <p:sp>
        <p:nvSpPr>
          <p:cNvPr id="11" name="TextBox 10">
            <a:extLst>
              <a:ext uri="{FF2B5EF4-FFF2-40B4-BE49-F238E27FC236}">
                <a16:creationId xmlns:a16="http://schemas.microsoft.com/office/drawing/2014/main" id="{20C65D4D-FB64-4068-A89E-7683FCE0B345}"/>
              </a:ext>
            </a:extLst>
          </p:cNvPr>
          <p:cNvSpPr txBox="1"/>
          <p:nvPr/>
        </p:nvSpPr>
        <p:spPr>
          <a:xfrm>
            <a:off x="2927229" y="2337109"/>
            <a:ext cx="1781891" cy="338554"/>
          </a:xfrm>
          <a:prstGeom prst="rect">
            <a:avLst/>
          </a:prstGeom>
          <a:noFill/>
        </p:spPr>
        <p:txBody>
          <a:bodyPr wrap="square" rtlCol="0">
            <a:spAutoFit/>
          </a:bodyPr>
          <a:lstStyle/>
          <a:p>
            <a:r>
              <a:rPr lang="en-US" sz="1600" dirty="0">
                <a:solidFill>
                  <a:prstClr val="white">
                    <a:hueOff val="0"/>
                    <a:satOff val="0"/>
                    <a:lumOff val="0"/>
                    <a:alphaOff val="0"/>
                  </a:prstClr>
                </a:solidFill>
                <a:latin typeface="Century Schoolbook" panose="02040604050505020304"/>
              </a:rPr>
              <a:t>Chicago: 0.039</a:t>
            </a:r>
          </a:p>
        </p:txBody>
      </p:sp>
      <p:sp>
        <p:nvSpPr>
          <p:cNvPr id="12" name="TextBox 11">
            <a:extLst>
              <a:ext uri="{FF2B5EF4-FFF2-40B4-BE49-F238E27FC236}">
                <a16:creationId xmlns:a16="http://schemas.microsoft.com/office/drawing/2014/main" id="{15CD4C53-3777-4184-BAFF-0D02FE966614}"/>
              </a:ext>
            </a:extLst>
          </p:cNvPr>
          <p:cNvSpPr txBox="1"/>
          <p:nvPr/>
        </p:nvSpPr>
        <p:spPr>
          <a:xfrm>
            <a:off x="7534551" y="2337109"/>
            <a:ext cx="1781891" cy="338554"/>
          </a:xfrm>
          <a:prstGeom prst="rect">
            <a:avLst/>
          </a:prstGeom>
          <a:noFill/>
        </p:spPr>
        <p:txBody>
          <a:bodyPr wrap="square" rtlCol="0">
            <a:spAutoFit/>
          </a:bodyPr>
          <a:lstStyle/>
          <a:p>
            <a:r>
              <a:rPr lang="en-US" sz="1600" dirty="0">
                <a:solidFill>
                  <a:prstClr val="white">
                    <a:hueOff val="0"/>
                    <a:satOff val="0"/>
                    <a:lumOff val="0"/>
                    <a:alphaOff val="0"/>
                  </a:prstClr>
                </a:solidFill>
                <a:latin typeface="Century Schoolbook" panose="02040604050505020304"/>
              </a:rPr>
              <a:t>Houston: 0.101</a:t>
            </a:r>
          </a:p>
        </p:txBody>
      </p:sp>
      <p:sp>
        <p:nvSpPr>
          <p:cNvPr id="13" name="TextBox 12">
            <a:extLst>
              <a:ext uri="{FF2B5EF4-FFF2-40B4-BE49-F238E27FC236}">
                <a16:creationId xmlns:a16="http://schemas.microsoft.com/office/drawing/2014/main" id="{FFABC7F3-BA99-4DF0-B561-450F4B658EF3}"/>
              </a:ext>
            </a:extLst>
          </p:cNvPr>
          <p:cNvSpPr txBox="1"/>
          <p:nvPr/>
        </p:nvSpPr>
        <p:spPr>
          <a:xfrm>
            <a:off x="5233337" y="2337109"/>
            <a:ext cx="1781891" cy="338554"/>
          </a:xfrm>
          <a:prstGeom prst="rect">
            <a:avLst/>
          </a:prstGeom>
          <a:noFill/>
        </p:spPr>
        <p:txBody>
          <a:bodyPr wrap="square" rtlCol="0">
            <a:spAutoFit/>
          </a:bodyPr>
          <a:lstStyle/>
          <a:p>
            <a:r>
              <a:rPr lang="en-US" sz="1600" dirty="0">
                <a:solidFill>
                  <a:prstClr val="white">
                    <a:hueOff val="0"/>
                    <a:satOff val="0"/>
                    <a:lumOff val="0"/>
                    <a:alphaOff val="0"/>
                  </a:prstClr>
                </a:solidFill>
                <a:latin typeface="Century Schoolbook" panose="02040604050505020304"/>
              </a:rPr>
              <a:t>Phoenix: 0.089</a:t>
            </a:r>
          </a:p>
        </p:txBody>
      </p:sp>
      <p:sp>
        <p:nvSpPr>
          <p:cNvPr id="15" name="Rectangle 14">
            <a:extLst>
              <a:ext uri="{FF2B5EF4-FFF2-40B4-BE49-F238E27FC236}">
                <a16:creationId xmlns:a16="http://schemas.microsoft.com/office/drawing/2014/main" id="{19A1D96F-7DE4-4854-AD3B-2C416DB9A62B}"/>
              </a:ext>
            </a:extLst>
          </p:cNvPr>
          <p:cNvSpPr/>
          <p:nvPr/>
        </p:nvSpPr>
        <p:spPr>
          <a:xfrm>
            <a:off x="480722" y="272918"/>
            <a:ext cx="2760692" cy="615553"/>
          </a:xfrm>
          <a:prstGeom prst="rect">
            <a:avLst/>
          </a:prstGeom>
        </p:spPr>
        <p:txBody>
          <a:bodyPr wrap="none">
            <a:spAutoFit/>
          </a:bodyPr>
          <a:lstStyle/>
          <a:p>
            <a:r>
              <a:rPr lang="en-US" sz="3400" dirty="0">
                <a:solidFill>
                  <a:schemeClr val="accent1"/>
                </a:solidFill>
                <a:latin typeface="+mj-lt"/>
                <a:ea typeface="+mj-ea"/>
                <a:cs typeface="+mj-cs"/>
              </a:rPr>
              <a:t>Methodology</a:t>
            </a:r>
          </a:p>
        </p:txBody>
      </p:sp>
      <p:pic>
        <p:nvPicPr>
          <p:cNvPr id="16" name="Picture 15">
            <a:extLst>
              <a:ext uri="{FF2B5EF4-FFF2-40B4-BE49-F238E27FC236}">
                <a16:creationId xmlns:a16="http://schemas.microsoft.com/office/drawing/2014/main" id="{45B2E29D-43AA-41C3-B7F3-37EA4BAFA5B1}"/>
              </a:ext>
            </a:extLst>
          </p:cNvPr>
          <p:cNvPicPr>
            <a:picLocks noChangeAspect="1"/>
          </p:cNvPicPr>
          <p:nvPr/>
        </p:nvPicPr>
        <p:blipFill>
          <a:blip r:embed="rId2"/>
          <a:stretch>
            <a:fillRect/>
          </a:stretch>
        </p:blipFill>
        <p:spPr>
          <a:xfrm>
            <a:off x="384540" y="2734593"/>
            <a:ext cx="2095500" cy="3268111"/>
          </a:xfrm>
          <a:prstGeom prst="rect">
            <a:avLst/>
          </a:prstGeom>
        </p:spPr>
      </p:pic>
      <p:pic>
        <p:nvPicPr>
          <p:cNvPr id="17" name="Picture 16">
            <a:extLst>
              <a:ext uri="{FF2B5EF4-FFF2-40B4-BE49-F238E27FC236}">
                <a16:creationId xmlns:a16="http://schemas.microsoft.com/office/drawing/2014/main" id="{CD10502D-6CEB-415C-BCFC-3A386E3D2CD4}"/>
              </a:ext>
            </a:extLst>
          </p:cNvPr>
          <p:cNvPicPr>
            <a:picLocks noChangeAspect="1"/>
          </p:cNvPicPr>
          <p:nvPr/>
        </p:nvPicPr>
        <p:blipFill>
          <a:blip r:embed="rId3"/>
          <a:stretch>
            <a:fillRect/>
          </a:stretch>
        </p:blipFill>
        <p:spPr>
          <a:xfrm>
            <a:off x="9622040" y="2736390"/>
            <a:ext cx="2108284" cy="3259734"/>
          </a:xfrm>
          <a:prstGeom prst="rect">
            <a:avLst/>
          </a:prstGeom>
        </p:spPr>
      </p:pic>
      <p:sp>
        <p:nvSpPr>
          <p:cNvPr id="14" name="Content Placeholder 3">
            <a:extLst>
              <a:ext uri="{FF2B5EF4-FFF2-40B4-BE49-F238E27FC236}">
                <a16:creationId xmlns:a16="http://schemas.microsoft.com/office/drawing/2014/main" id="{F5E33B45-F177-4EAE-B176-B27275DDC383}"/>
              </a:ext>
            </a:extLst>
          </p:cNvPr>
          <p:cNvSpPr txBox="1">
            <a:spLocks/>
          </p:cNvSpPr>
          <p:nvPr/>
        </p:nvSpPr>
        <p:spPr>
          <a:xfrm>
            <a:off x="480722" y="1171230"/>
            <a:ext cx="10515600" cy="790432"/>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Showing the Mean coordinate and the mean distances to mean coordinate(MDMC).</a:t>
            </a:r>
          </a:p>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Cities ordered from lower to higher mean distances:</a:t>
            </a:r>
          </a:p>
          <a:p>
            <a:pPr marL="0" indent="0">
              <a:buFont typeface="Arial" panose="020B0604020202020204" pitchFamily="34" charset="0"/>
              <a:buNone/>
            </a:pPr>
            <a:endParaRPr lang="en-US" sz="1600" dirty="0">
              <a:solidFill>
                <a:prstClr val="white">
                  <a:hueOff val="0"/>
                  <a:satOff val="0"/>
                  <a:lumOff val="0"/>
                  <a:alphaOff val="0"/>
                </a:prstClr>
              </a:solidFill>
              <a:latin typeface="Century Schoolbook" panose="02040604050505020304"/>
            </a:endParaRPr>
          </a:p>
          <a:p>
            <a:endParaRPr lang="en-US" sz="1600" dirty="0">
              <a:solidFill>
                <a:prstClr val="white">
                  <a:hueOff val="0"/>
                  <a:satOff val="0"/>
                  <a:lumOff val="0"/>
                  <a:alphaOff val="0"/>
                </a:prstClr>
              </a:solidFill>
              <a:latin typeface="Century Schoolbook" panose="02040604050505020304"/>
            </a:endParaRPr>
          </a:p>
        </p:txBody>
      </p:sp>
      <p:pic>
        <p:nvPicPr>
          <p:cNvPr id="18" name="Picture 17">
            <a:extLst>
              <a:ext uri="{FF2B5EF4-FFF2-40B4-BE49-F238E27FC236}">
                <a16:creationId xmlns:a16="http://schemas.microsoft.com/office/drawing/2014/main" id="{B61843DC-876B-43DB-8934-F115DE10A333}"/>
              </a:ext>
            </a:extLst>
          </p:cNvPr>
          <p:cNvPicPr>
            <a:picLocks noChangeAspect="1"/>
          </p:cNvPicPr>
          <p:nvPr/>
        </p:nvPicPr>
        <p:blipFill>
          <a:blip r:embed="rId4"/>
          <a:stretch>
            <a:fillRect/>
          </a:stretch>
        </p:blipFill>
        <p:spPr>
          <a:xfrm>
            <a:off x="2682296" y="2729808"/>
            <a:ext cx="2108284" cy="3271100"/>
          </a:xfrm>
          <a:prstGeom prst="rect">
            <a:avLst/>
          </a:prstGeom>
        </p:spPr>
      </p:pic>
      <p:pic>
        <p:nvPicPr>
          <p:cNvPr id="19" name="Picture 18">
            <a:extLst>
              <a:ext uri="{FF2B5EF4-FFF2-40B4-BE49-F238E27FC236}">
                <a16:creationId xmlns:a16="http://schemas.microsoft.com/office/drawing/2014/main" id="{24DCAA46-D2A7-4A94-A30A-AFD5F833F380}"/>
              </a:ext>
            </a:extLst>
          </p:cNvPr>
          <p:cNvPicPr>
            <a:picLocks noChangeAspect="1"/>
          </p:cNvPicPr>
          <p:nvPr/>
        </p:nvPicPr>
        <p:blipFill>
          <a:blip r:embed="rId5"/>
          <a:stretch>
            <a:fillRect/>
          </a:stretch>
        </p:blipFill>
        <p:spPr>
          <a:xfrm>
            <a:off x="7295199" y="2725023"/>
            <a:ext cx="2124585" cy="3271100"/>
          </a:xfrm>
          <a:prstGeom prst="rect">
            <a:avLst/>
          </a:prstGeom>
        </p:spPr>
      </p:pic>
      <p:pic>
        <p:nvPicPr>
          <p:cNvPr id="20" name="Picture 19">
            <a:extLst>
              <a:ext uri="{FF2B5EF4-FFF2-40B4-BE49-F238E27FC236}">
                <a16:creationId xmlns:a16="http://schemas.microsoft.com/office/drawing/2014/main" id="{E348E5D1-CB5D-44F0-9522-0A24A75E568F}"/>
              </a:ext>
            </a:extLst>
          </p:cNvPr>
          <p:cNvPicPr>
            <a:picLocks noChangeAspect="1"/>
          </p:cNvPicPr>
          <p:nvPr/>
        </p:nvPicPr>
        <p:blipFill>
          <a:blip r:embed="rId6"/>
          <a:stretch>
            <a:fillRect/>
          </a:stretch>
        </p:blipFill>
        <p:spPr>
          <a:xfrm>
            <a:off x="4992836" y="2738186"/>
            <a:ext cx="2100107" cy="3257937"/>
          </a:xfrm>
          <a:prstGeom prst="rect">
            <a:avLst/>
          </a:prstGeom>
        </p:spPr>
      </p:pic>
    </p:spTree>
    <p:extLst>
      <p:ext uri="{BB962C8B-B14F-4D97-AF65-F5344CB8AC3E}">
        <p14:creationId xmlns:p14="http://schemas.microsoft.com/office/powerpoint/2010/main" val="112359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0274"/>
          </a:xfrm>
        </p:spPr>
        <p:txBody>
          <a:bodyPr/>
          <a:lstStyle/>
          <a:p>
            <a:r>
              <a:rPr lang="en-US" dirty="0"/>
              <a:t>Results</a:t>
            </a:r>
          </a:p>
        </p:txBody>
      </p:sp>
      <p:pic>
        <p:nvPicPr>
          <p:cNvPr id="8" name="Picture 7">
            <a:extLst>
              <a:ext uri="{FF2B5EF4-FFF2-40B4-BE49-F238E27FC236}">
                <a16:creationId xmlns:a16="http://schemas.microsoft.com/office/drawing/2014/main" id="{7F4DE5E1-2F07-4D63-A2E9-9926C434D439}"/>
              </a:ext>
            </a:extLst>
          </p:cNvPr>
          <p:cNvPicPr>
            <a:picLocks noChangeAspect="1"/>
          </p:cNvPicPr>
          <p:nvPr/>
        </p:nvPicPr>
        <p:blipFill>
          <a:blip r:embed="rId2"/>
          <a:stretch>
            <a:fillRect/>
          </a:stretch>
        </p:blipFill>
        <p:spPr>
          <a:xfrm>
            <a:off x="6096000" y="1510350"/>
            <a:ext cx="5191125" cy="4800105"/>
          </a:xfrm>
          <a:prstGeom prst="rect">
            <a:avLst/>
          </a:prstGeom>
        </p:spPr>
      </p:pic>
      <p:sp>
        <p:nvSpPr>
          <p:cNvPr id="9" name="Content Placeholder 3">
            <a:extLst>
              <a:ext uri="{FF2B5EF4-FFF2-40B4-BE49-F238E27FC236}">
                <a16:creationId xmlns:a16="http://schemas.microsoft.com/office/drawing/2014/main" id="{301A5820-A16A-44AF-A2BA-009DB9D239F1}"/>
              </a:ext>
            </a:extLst>
          </p:cNvPr>
          <p:cNvSpPr txBox="1">
            <a:spLocks/>
          </p:cNvSpPr>
          <p:nvPr/>
        </p:nvSpPr>
        <p:spPr>
          <a:xfrm>
            <a:off x="838200" y="2133600"/>
            <a:ext cx="5105400" cy="4176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It was determined that New York city has the lowest mean distance (0.034) compared to the other cities, and therefore the highest restaurant density among all cities.</a:t>
            </a:r>
          </a:p>
          <a:p>
            <a:r>
              <a:rPr lang="en-US" sz="1600" dirty="0">
                <a:solidFill>
                  <a:prstClr val="white">
                    <a:hueOff val="0"/>
                    <a:satOff val="0"/>
                    <a:lumOff val="0"/>
                    <a:alphaOff val="0"/>
                  </a:prstClr>
                </a:solidFill>
                <a:latin typeface="Arial" panose="020B0604020202020204" pitchFamily="34" charset="0"/>
                <a:cs typeface="Arial" panose="020B0604020202020204" pitchFamily="34" charset="0"/>
              </a:rPr>
              <a:t>Another advantage New York has is the total amount of Peruvian restaurants (44), which is the highest and combined the lowest mean distance, makes it the best option for goods delivery, as restaurants are closer together, maximizing delivery routes and delivery times; and increasing potential sales, therefore this is the option recommended to the customer.</a:t>
            </a:r>
          </a:p>
          <a:p>
            <a:endParaRPr lang="en-US" dirty="0"/>
          </a:p>
          <a:p>
            <a:pPr marL="0" indent="0">
              <a:buNone/>
            </a:pPr>
            <a:endParaRPr lang="en-US" dirty="0"/>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412305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386</TotalTime>
  <Words>769</Words>
  <Application>Microsoft Office PowerPoint</Application>
  <PresentationFormat>Widescreen</PresentationFormat>
  <Paragraphs>68</Paragraphs>
  <Slides>12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Century Schoolbook</vt:lpstr>
      <vt:lpstr>CITY SKETCH 16X9</vt:lpstr>
      <vt:lpstr>The Battle of Neighborhoods</vt:lpstr>
      <vt:lpstr>Problem</vt:lpstr>
      <vt:lpstr>Data</vt:lpstr>
      <vt:lpstr>Metodology</vt:lpstr>
      <vt:lpstr>Metodology</vt:lpstr>
      <vt:lpstr>PowerPoint Presentation</vt:lpstr>
      <vt:lpstr>Metodology</vt:lpstr>
      <vt:lpstr>PowerPoint Presentation</vt:lpstr>
      <vt:lpstr>Results</vt:lpstr>
      <vt:lpstr>  Discussion</vt:lpstr>
      <vt:lpstr>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Reinier Araya</dc:creator>
  <cp:lastModifiedBy>Reinier Araya</cp:lastModifiedBy>
  <cp:revision>43</cp:revision>
  <dcterms:created xsi:type="dcterms:W3CDTF">2020-03-31T00:41:01Z</dcterms:created>
  <dcterms:modified xsi:type="dcterms:W3CDTF">2020-04-03T02:20:31Z</dcterms:modified>
</cp:coreProperties>
</file>